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41"/>
  </p:notesMasterIdLst>
  <p:sldIdLst>
    <p:sldId id="298"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 id="285" r:id="rId30"/>
    <p:sldId id="286" r:id="rId31"/>
    <p:sldId id="288" r:id="rId32"/>
    <p:sldId id="300" r:id="rId33"/>
    <p:sldId id="290" r:id="rId34"/>
    <p:sldId id="291" r:id="rId35"/>
    <p:sldId id="292" r:id="rId36"/>
    <p:sldId id="293" r:id="rId37"/>
    <p:sldId id="295" r:id="rId38"/>
    <p:sldId id="294" r:id="rId39"/>
    <p:sldId id="29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Murgatroyd" initials="R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67" autoAdjust="0"/>
    <p:restoredTop sz="86915" autoAdjust="0"/>
  </p:normalViewPr>
  <p:slideViewPr>
    <p:cSldViewPr snapToGrid="0" showGuides="1">
      <p:cViewPr>
        <p:scale>
          <a:sx n="60" d="100"/>
          <a:sy n="60" d="100"/>
        </p:scale>
        <p:origin x="-2118" y="-900"/>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12/02/2015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dirty="0"/>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pefc.org/about-pefc/who-we-are/facts-a-figure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10</a:t>
            </a:fld>
            <a:endParaRPr lang="zh-TW" altLang="en-US"/>
          </a:p>
        </p:txBody>
      </p:sp>
    </p:spTree>
    <p:extLst>
      <p:ext uri="{BB962C8B-B14F-4D97-AF65-F5344CB8AC3E}">
        <p14:creationId xmlns:p14="http://schemas.microsoft.com/office/powerpoint/2010/main" val="361605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a:p>
            <a:r>
              <a:rPr lang="fr-FR" i="0" noProof="0" dirty="0" smtClean="0"/>
              <a:t>Il est important de savoir qui participe à l’élaboration de la norme et si la représentation des participants est équilibrée. La norme doit être élaborée par les parties prenantes du secteur forestier.</a:t>
            </a:r>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dirty="0"/>
          </a:p>
        </p:txBody>
      </p:sp>
    </p:spTree>
    <p:extLst>
      <p:ext uri="{BB962C8B-B14F-4D97-AF65-F5344CB8AC3E}">
        <p14:creationId xmlns:p14="http://schemas.microsoft.com/office/powerpoint/2010/main" val="1554700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fr-FR" sz="1200" noProof="0" dirty="0" smtClean="0"/>
              <a:t>Les formateurs peuvent demander aux participants de dire quelles sont, selon eux, les parties prenantes.</a:t>
            </a:r>
            <a:endParaRPr lang="fr-FR" sz="1200" baseline="0" noProof="0" dirty="0" smtClean="0"/>
          </a:p>
          <a:p>
            <a:pPr>
              <a:lnSpc>
                <a:spcPct val="90000"/>
              </a:lnSpc>
            </a:pPr>
            <a:r>
              <a:rPr lang="fr-FR" sz="1200" i="1" baseline="0" noProof="0" dirty="0" smtClean="0"/>
              <a:t>Réponses possibles:</a:t>
            </a:r>
            <a:endParaRPr lang="fr-FR" sz="1200" i="1" noProof="0" dirty="0" smtClean="0"/>
          </a:p>
          <a:p>
            <a:pPr marL="171450" indent="-171450">
              <a:lnSpc>
                <a:spcPct val="90000"/>
              </a:lnSpc>
              <a:buFont typeface="Arial" panose="020B0604020202020204" pitchFamily="34" charset="0"/>
              <a:buChar char="•"/>
            </a:pPr>
            <a:r>
              <a:rPr lang="fr-FR" sz="1200" noProof="0" dirty="0" smtClean="0"/>
              <a:t>Propriétaires et gestionnaires de forêts</a:t>
            </a:r>
          </a:p>
          <a:p>
            <a:pPr marL="171450" indent="-171450">
              <a:lnSpc>
                <a:spcPct val="90000"/>
              </a:lnSpc>
              <a:buFont typeface="Arial" panose="020B0604020202020204" pitchFamily="34" charset="0"/>
              <a:buChar char="•"/>
            </a:pPr>
            <a:r>
              <a:rPr lang="fr-FR" sz="1200" noProof="0" dirty="0" smtClean="0"/>
              <a:t>Employés des secteurs de gestion et d’exploitation des forêts</a:t>
            </a:r>
          </a:p>
          <a:p>
            <a:pPr marL="171450" indent="-171450">
              <a:lnSpc>
                <a:spcPct val="90000"/>
              </a:lnSpc>
              <a:buFont typeface="Arial" panose="020B0604020202020204" pitchFamily="34" charset="0"/>
              <a:buChar char="•"/>
            </a:pPr>
            <a:r>
              <a:rPr lang="fr-FR" sz="1200" noProof="0" dirty="0" smtClean="0"/>
              <a:t>Industrie des produits forestiers</a:t>
            </a:r>
          </a:p>
          <a:p>
            <a:pPr marL="171450" indent="-171450">
              <a:lnSpc>
                <a:spcPct val="90000"/>
              </a:lnSpc>
              <a:buFont typeface="Arial" panose="020B0604020202020204" pitchFamily="34" charset="0"/>
              <a:buChar char="•"/>
            </a:pPr>
            <a:r>
              <a:rPr lang="fr-FR" sz="1200" noProof="0" dirty="0" smtClean="0"/>
              <a:t>ONG</a:t>
            </a:r>
            <a:r>
              <a:rPr lang="fr-FR" sz="1200" baseline="0" noProof="0" dirty="0" smtClean="0"/>
              <a:t> environnementales</a:t>
            </a:r>
            <a:r>
              <a:rPr lang="fr-FR" sz="1200" noProof="0" dirty="0" smtClean="0"/>
              <a:t>:  locales, nationales, internationales</a:t>
            </a:r>
          </a:p>
          <a:p>
            <a:pPr marL="171450" indent="-171450">
              <a:lnSpc>
                <a:spcPct val="90000"/>
              </a:lnSpc>
              <a:buFont typeface="Arial" panose="020B0604020202020204" pitchFamily="34" charset="0"/>
              <a:buChar char="•"/>
            </a:pPr>
            <a:r>
              <a:rPr lang="fr-FR" sz="1200" noProof="0" dirty="0" smtClean="0"/>
              <a:t>ONG sociales: locales, nationales, internationales</a:t>
            </a:r>
          </a:p>
          <a:p>
            <a:pPr marL="171450" indent="-171450">
              <a:lnSpc>
                <a:spcPct val="90000"/>
              </a:lnSpc>
              <a:buFont typeface="Arial" panose="020B0604020202020204" pitchFamily="34" charset="0"/>
              <a:buChar char="•"/>
            </a:pPr>
            <a:r>
              <a:rPr lang="fr-FR" sz="1200" noProof="0" dirty="0" smtClean="0"/>
              <a:t>Universitaires et professionnels</a:t>
            </a:r>
          </a:p>
          <a:p>
            <a:pPr marL="171450" indent="-171450">
              <a:lnSpc>
                <a:spcPct val="90000"/>
              </a:lnSpc>
              <a:buFont typeface="Arial" panose="020B0604020202020204" pitchFamily="34" charset="0"/>
              <a:buChar char="•"/>
            </a:pPr>
            <a:r>
              <a:rPr lang="fr-FR" sz="1200" noProof="0" dirty="0" smtClean="0"/>
              <a:t>Gouvernement</a:t>
            </a:r>
          </a:p>
          <a:p>
            <a:pPr marL="171450" indent="-171450">
              <a:lnSpc>
                <a:spcPct val="90000"/>
              </a:lnSpc>
              <a:buFont typeface="Arial" panose="020B0604020202020204" pitchFamily="34" charset="0"/>
              <a:buChar char="•"/>
            </a:pPr>
            <a:r>
              <a:rPr lang="fr-FR" sz="1200" noProof="0" dirty="0" smtClean="0"/>
              <a:t>Communautés locales et plus larges (les intérêts peuvent être divers)</a:t>
            </a:r>
          </a:p>
          <a:p>
            <a:pPr marL="171450" indent="-171450">
              <a:lnSpc>
                <a:spcPct val="90000"/>
              </a:lnSpc>
              <a:buFont typeface="Arial" panose="020B0604020202020204" pitchFamily="34" charset="0"/>
              <a:buChar char="•"/>
            </a:pPr>
            <a:r>
              <a:rPr lang="fr-FR" sz="1200" noProof="0" dirty="0" smtClean="0"/>
              <a:t>Populations tributaires de la forêt (autochtones ou non)</a:t>
            </a:r>
          </a:p>
          <a:p>
            <a:pPr marL="171450" indent="-171450">
              <a:lnSpc>
                <a:spcPct val="90000"/>
              </a:lnSpc>
              <a:buFont typeface="Arial" panose="020B0604020202020204" pitchFamily="34" charset="0"/>
              <a:buChar char="•"/>
            </a:pPr>
            <a:r>
              <a:rPr lang="fr-FR" sz="1200" noProof="0" dirty="0" smtClean="0"/>
              <a:t>Populations autochtones</a:t>
            </a:r>
          </a:p>
          <a:p>
            <a:pPr marL="171450" indent="-171450">
              <a:lnSpc>
                <a:spcPct val="90000"/>
              </a:lnSpc>
              <a:buFont typeface="Arial" panose="020B0604020202020204" pitchFamily="34" charset="0"/>
              <a:buChar char="•"/>
            </a:pPr>
            <a:r>
              <a:rPr lang="fr-FR" sz="1200" noProof="0" dirty="0" smtClean="0"/>
              <a:t>Détaillants et consommateurs</a:t>
            </a:r>
          </a:p>
          <a:p>
            <a:endParaRPr lang="fr-FR" noProof="0"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12</a:t>
            </a:fld>
            <a:endParaRPr lang="zh-TW" altLang="en-US"/>
          </a:p>
        </p:txBody>
      </p:sp>
    </p:spTree>
    <p:extLst>
      <p:ext uri="{BB962C8B-B14F-4D97-AF65-F5344CB8AC3E}">
        <p14:creationId xmlns:p14="http://schemas.microsoft.com/office/powerpoint/2010/main" val="393817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dirty="0"/>
          </a:p>
        </p:txBody>
      </p:sp>
    </p:spTree>
    <p:extLst>
      <p:ext uri="{BB962C8B-B14F-4D97-AF65-F5344CB8AC3E}">
        <p14:creationId xmlns:p14="http://schemas.microsoft.com/office/powerpoint/2010/main" val="1704382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F93299C-CECA-A743-BC55-BF8B599F70D0}" type="slidenum">
              <a:rPr lang="en-GB"/>
              <a:pPr eaLnBrk="1" hangingPunct="1"/>
              <a:t>14</a:t>
            </a:fld>
            <a:endParaRPr lang="en-GB" dirty="0"/>
          </a:p>
        </p:txBody>
      </p:sp>
      <p:sp>
        <p:nvSpPr>
          <p:cNvPr id="37891" name="Rectangle 2"/>
          <p:cNvSpPr>
            <a:spLocks noGrp="1" noRot="1" noChangeAspect="1" noChangeArrowheads="1" noTextEdit="1"/>
          </p:cNvSpPr>
          <p:nvPr>
            <p:ph type="sldImg"/>
          </p:nvPr>
        </p:nvSpPr>
        <p:spPr>
          <a:xfrm>
            <a:off x="381000" y="685800"/>
            <a:ext cx="6096000" cy="3429000"/>
          </a:xfrm>
          <a:ln/>
        </p:spPr>
      </p:sp>
      <p:sp>
        <p:nvSpPr>
          <p:cNvPr id="37892"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202142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1000" y="685800"/>
            <a:ext cx="6096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noProof="0" dirty="0" smtClean="0"/>
              <a:t>Une chaîne d’approvisionnement peut fonctionner dans deux sens: on peut commencer</a:t>
            </a:r>
            <a:r>
              <a:rPr lang="fr-FR" baseline="0" noProof="0" dirty="0" smtClean="0"/>
              <a:t> par la matière brute et en faire un suivi jusqu’au produit fini. On peut aussi commencer par le produit fini et retrouver l’origine de ses composants. </a:t>
            </a:r>
            <a:endParaRPr lang="fr-FR" noProof="0" dirty="0" smtClean="0"/>
          </a:p>
          <a:p>
            <a:pPr eaLnBrk="1" hangingPunct="1"/>
            <a:endParaRPr lang="fr-FR" noProof="0" dirty="0" smtClean="0"/>
          </a:p>
          <a:p>
            <a:pPr eaLnBrk="1" hangingPunct="1"/>
            <a:r>
              <a:rPr lang="fr-FR" noProof="0" dirty="0" smtClean="0"/>
              <a:t>Un</a:t>
            </a:r>
            <a:r>
              <a:rPr lang="fr-FR" baseline="0" noProof="0" dirty="0" smtClean="0"/>
              <a:t> marchand de meubles peut demander: comment puis-je savoir que le bois de ce meuble provient d’une source durable? Il doit remonter la chaîne d’approvisionnement jusqu’à la source forestière du bois.</a:t>
            </a:r>
            <a:endParaRPr lang="fr-FR" noProof="0"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028EC13-2FED-3446-8280-090DEBA3B11C}" type="slidenum">
              <a:rPr lang="en-GB"/>
              <a:pPr eaLnBrk="1" hangingPunct="1"/>
              <a:t>15</a:t>
            </a:fld>
            <a:endParaRPr lang="en-GB" dirty="0"/>
          </a:p>
        </p:txBody>
      </p:sp>
    </p:spTree>
    <p:extLst>
      <p:ext uri="{BB962C8B-B14F-4D97-AF65-F5344CB8AC3E}">
        <p14:creationId xmlns:p14="http://schemas.microsoft.com/office/powerpoint/2010/main" val="59885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7B3480E-CEBA-A644-8216-3E0E41D8B836}" type="slidenum">
              <a:rPr lang="en-GB"/>
              <a:pPr eaLnBrk="1" hangingPunct="1"/>
              <a:t>16</a:t>
            </a:fld>
            <a:endParaRPr lang="en-GB" dirty="0"/>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fr-FR" i="0" noProof="0" dirty="0" smtClean="0">
                <a:solidFill>
                  <a:schemeClr val="tx1"/>
                </a:solidFill>
              </a:rPr>
              <a:t>Les attestations sur le produit sont des attestations fixées sur les produits, par ex. un label </a:t>
            </a:r>
            <a:r>
              <a:rPr lang="fr-FR" i="0" baseline="0" noProof="0" dirty="0" smtClean="0">
                <a:solidFill>
                  <a:schemeClr val="tx1"/>
                </a:solidFill>
              </a:rPr>
              <a:t>FSC/PEFC sur un emballage.</a:t>
            </a:r>
          </a:p>
          <a:p>
            <a:pPr eaLnBrk="1" hangingPunct="1"/>
            <a:r>
              <a:rPr lang="fr-FR" i="0" baseline="0" noProof="0" dirty="0" smtClean="0">
                <a:solidFill>
                  <a:schemeClr val="tx1"/>
                </a:solidFill>
              </a:rPr>
              <a:t>Les attestations hors du produit sont des attestations qui ne sont pas fixées sur les produits, par ex. dépliants, brochures ou site Internet.</a:t>
            </a:r>
            <a:endParaRPr lang="fr-FR" i="0" noProof="0" dirty="0" smtClean="0">
              <a:solidFill>
                <a:schemeClr val="tx1"/>
              </a:solidFill>
            </a:endParaRPr>
          </a:p>
        </p:txBody>
      </p:sp>
    </p:spTree>
    <p:extLst>
      <p:ext uri="{BB962C8B-B14F-4D97-AF65-F5344CB8AC3E}">
        <p14:creationId xmlns:p14="http://schemas.microsoft.com/office/powerpoint/2010/main" val="376358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99D3038-2B83-4D22-A469-5F7C0084C542}" type="slidenum">
              <a:rPr lang="en-US" smtClean="0"/>
              <a:pPr/>
              <a:t>17</a:t>
            </a:fld>
            <a:endParaRPr lang="en-US" dirty="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19561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18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429268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53978" y="9440305"/>
            <a:ext cx="2950016" cy="497445"/>
          </a:xfrm>
          <a:prstGeom prst="rect">
            <a:avLst/>
          </a:prstGeom>
          <a:noFill/>
          <a:ln w="9525">
            <a:noFill/>
            <a:miter lim="800000"/>
            <a:headEnd/>
            <a:tailEnd/>
          </a:ln>
        </p:spPr>
        <p:txBody>
          <a:bodyPr lIns="91833" tIns="45917" rIns="91833" bIns="45917" anchor="b"/>
          <a:lstStyle/>
          <a:p>
            <a:pPr algn="r"/>
            <a:fld id="{854EF651-3190-4ABC-8F5D-DAF611CDD8B7}" type="slidenum">
              <a:rPr lang="en-US" sz="1200"/>
              <a:pPr algn="r"/>
              <a:t>20</a:t>
            </a:fld>
            <a:endParaRPr lang="en-US" sz="1200" dirty="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3334173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dirty="0"/>
          </a:p>
        </p:txBody>
      </p:sp>
    </p:spTree>
    <p:extLst>
      <p:ext uri="{BB962C8B-B14F-4D97-AF65-F5344CB8AC3E}">
        <p14:creationId xmlns:p14="http://schemas.microsoft.com/office/powerpoint/2010/main" val="246285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22</a:t>
            </a:fld>
            <a:endParaRPr lang="en-GB" dirty="0"/>
          </a:p>
        </p:txBody>
      </p:sp>
    </p:spTree>
    <p:extLst>
      <p:ext uri="{BB962C8B-B14F-4D97-AF65-F5344CB8AC3E}">
        <p14:creationId xmlns:p14="http://schemas.microsoft.com/office/powerpoint/2010/main" val="1529031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23</a:t>
            </a:fld>
            <a:endParaRPr lang="en-GB" dirty="0"/>
          </a:p>
        </p:txBody>
      </p:sp>
    </p:spTree>
    <p:extLst>
      <p:ext uri="{BB962C8B-B14F-4D97-AF65-F5344CB8AC3E}">
        <p14:creationId xmlns:p14="http://schemas.microsoft.com/office/powerpoint/2010/main" val="1603059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r>
              <a:rPr lang="fr-FR" sz="1200" kern="1200" noProof="0" dirty="0" smtClean="0">
                <a:solidFill>
                  <a:schemeClr val="tx1"/>
                </a:solidFill>
                <a:effectLst/>
                <a:latin typeface="+mn-lt"/>
                <a:ea typeface="+mn-ea"/>
                <a:cs typeface="+mn-cs"/>
              </a:rPr>
              <a:t>FSC – Faits et chiffres: </a:t>
            </a:r>
            <a:r>
              <a:rPr lang="fr-FR" sz="1200" u="sng" kern="1200" noProof="0" dirty="0" smtClean="0">
                <a:solidFill>
                  <a:schemeClr val="tx1"/>
                </a:solidFill>
                <a:effectLst/>
                <a:latin typeface="+mn-lt"/>
                <a:ea typeface="+mn-ea"/>
                <a:cs typeface="+mn-cs"/>
                <a:hlinkClick r:id="rId3"/>
              </a:rPr>
              <a:t>https://ic.fsc.org/facts-figures.19.htm</a:t>
            </a:r>
            <a:r>
              <a:rPr lang="fr-FR" sz="1200" u="sng" kern="1200" noProof="0" dirty="0" smtClean="0">
                <a:solidFill>
                  <a:schemeClr val="tx1"/>
                </a:solidFill>
                <a:effectLst/>
                <a:latin typeface="+mn-lt"/>
                <a:ea typeface="+mn-ea"/>
                <a:cs typeface="+mn-cs"/>
              </a:rPr>
              <a:t>; </a:t>
            </a:r>
          </a:p>
          <a:p>
            <a:r>
              <a:rPr lang="fr-FR" sz="1200" u="none" kern="1200" noProof="0" dirty="0" smtClean="0">
                <a:solidFill>
                  <a:schemeClr val="tx1"/>
                </a:solidFill>
                <a:effectLst/>
                <a:latin typeface="+mn-lt"/>
                <a:ea typeface="+mn-ea"/>
                <a:cs typeface="+mn-cs"/>
              </a:rPr>
              <a:t>PEFC – Faits et chiffres</a:t>
            </a:r>
            <a:r>
              <a:rPr lang="fr-FR" sz="1200" kern="1200" noProof="0" dirty="0" smtClean="0">
                <a:solidFill>
                  <a:schemeClr val="tx1"/>
                </a:solidFill>
                <a:effectLst/>
                <a:latin typeface="+mn-lt"/>
                <a:ea typeface="+mn-ea"/>
                <a:cs typeface="+mn-cs"/>
              </a:rPr>
              <a:t>: </a:t>
            </a:r>
            <a:r>
              <a:rPr lang="fr-FR" sz="1200" u="sng" kern="1200" noProof="0" dirty="0" smtClean="0">
                <a:solidFill>
                  <a:schemeClr val="tx1"/>
                </a:solidFill>
                <a:effectLst/>
                <a:latin typeface="+mn-lt"/>
                <a:ea typeface="+mn-ea"/>
                <a:cs typeface="+mn-cs"/>
                <a:hlinkClick r:id="rId4"/>
              </a:rPr>
              <a:t>http://www.pefc.org/about-pefc/who-we-are/facts-a-figures</a:t>
            </a:r>
            <a:r>
              <a:rPr lang="fr-FR" sz="1200" kern="1200" noProof="0" dirty="0" smtClean="0">
                <a:solidFill>
                  <a:schemeClr val="tx1"/>
                </a:solidFill>
                <a:effectLst/>
                <a:latin typeface="+mn-lt"/>
                <a:ea typeface="+mn-ea"/>
                <a:cs typeface="+mn-cs"/>
              </a:rPr>
              <a:t> </a:t>
            </a:r>
            <a:endParaRPr lang="fr-FR" noProof="0" dirty="0" smtClean="0"/>
          </a:p>
        </p:txBody>
      </p:sp>
    </p:spTree>
    <p:extLst>
      <p:ext uri="{BB962C8B-B14F-4D97-AF65-F5344CB8AC3E}">
        <p14:creationId xmlns:p14="http://schemas.microsoft.com/office/powerpoint/2010/main" val="2505828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FSC</a:t>
            </a:r>
            <a:r>
              <a:rPr lang="fr-FR" baseline="0" noProof="0" dirty="0" smtClean="0"/>
              <a:t> a révisé ses principes et critères. Les principes révisés sont en gras.</a:t>
            </a:r>
          </a:p>
          <a:p>
            <a:endParaRPr lang="fr-FR" baseline="0" noProof="0" dirty="0" smtClean="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pPr/>
              <a:t>25</a:t>
            </a:fld>
            <a:endParaRPr lang="zh-TW" altLang="en-US"/>
          </a:p>
        </p:txBody>
      </p:sp>
    </p:spTree>
    <p:extLst>
      <p:ext uri="{BB962C8B-B14F-4D97-AF65-F5344CB8AC3E}">
        <p14:creationId xmlns:p14="http://schemas.microsoft.com/office/powerpoint/2010/main" val="1198592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26</a:t>
            </a:fld>
            <a:endParaRPr lang="en-GB" dirty="0"/>
          </a:p>
        </p:txBody>
      </p:sp>
    </p:spTree>
    <p:extLst>
      <p:ext uri="{BB962C8B-B14F-4D97-AF65-F5344CB8AC3E}">
        <p14:creationId xmlns:p14="http://schemas.microsoft.com/office/powerpoint/2010/main" val="351972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27</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Base des critères de certification</a:t>
            </a:r>
            <a:endParaRPr lang="fr-FR" noProof="0"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28</a:t>
            </a:fld>
            <a:endParaRPr lang="en-US" dirty="0"/>
          </a:p>
        </p:txBody>
      </p:sp>
    </p:spTree>
    <p:extLst>
      <p:ext uri="{BB962C8B-B14F-4D97-AF65-F5344CB8AC3E}">
        <p14:creationId xmlns:p14="http://schemas.microsoft.com/office/powerpoint/2010/main" val="1384245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29</a:t>
            </a:fld>
            <a:endParaRPr lang="en-GB" dirty="0"/>
          </a:p>
        </p:txBody>
      </p:sp>
    </p:spTree>
    <p:extLst>
      <p:ext uri="{BB962C8B-B14F-4D97-AF65-F5344CB8AC3E}">
        <p14:creationId xmlns:p14="http://schemas.microsoft.com/office/powerpoint/2010/main" val="247789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fr-FR" i="0" noProof="0" dirty="0" smtClean="0"/>
              <a:t>Les sources inacceptables désignent des bois non certifiés dont le mélange avec des bois certifiés est interdit. </a:t>
            </a:r>
            <a:r>
              <a:rPr lang="fr-FR" i="0" baseline="0" noProof="0" dirty="0" smtClean="0"/>
              <a:t>Dans le cadre du système FSC, seul du bois contrôlé peut être mélangé avec du bois non certifié. Le bois contrôlé FSC couvre les catégories suivantes: bois illégalement récolté</a:t>
            </a:r>
          </a:p>
          <a:p>
            <a:pPr marL="171450" indent="-171450">
              <a:buFont typeface="Arial" panose="020B0604020202020204" pitchFamily="34" charset="0"/>
              <a:buChar char="•"/>
            </a:pPr>
            <a:r>
              <a:rPr lang="fr-FR" i="0" baseline="0" noProof="0" dirty="0" smtClean="0"/>
              <a:t>Bois récolté en violation des droits traditionnels et civils</a:t>
            </a:r>
          </a:p>
          <a:p>
            <a:pPr marL="171450" indent="-171450">
              <a:buFont typeface="Arial" panose="020B0604020202020204" pitchFamily="34" charset="0"/>
              <a:buChar char="•"/>
            </a:pPr>
            <a:r>
              <a:rPr lang="fr-FR" i="0" baseline="0" noProof="0" dirty="0" smtClean="0"/>
              <a:t>Bois provenant de régions où les HVC sont menacées</a:t>
            </a:r>
          </a:p>
          <a:p>
            <a:pPr marL="171450" indent="-171450">
              <a:buFont typeface="Arial" panose="020B0604020202020204" pitchFamily="34" charset="0"/>
              <a:buChar char="•"/>
            </a:pPr>
            <a:r>
              <a:rPr lang="fr-FR" i="0" baseline="0" noProof="0" dirty="0" smtClean="0"/>
              <a:t>Bois provenant de régions où les forêts sont transformées</a:t>
            </a:r>
          </a:p>
          <a:p>
            <a:pPr marL="171450" indent="-171450">
              <a:buFont typeface="Arial" panose="020B0604020202020204" pitchFamily="34" charset="0"/>
              <a:buChar char="•"/>
            </a:pPr>
            <a:r>
              <a:rPr lang="fr-FR" i="0" baseline="0" noProof="0" dirty="0" smtClean="0"/>
              <a:t>Régions dans lesquelles des arbres GM sont plantés</a:t>
            </a:r>
          </a:p>
          <a:p>
            <a:endParaRPr lang="fr-FR" i="0" baseline="0" noProof="0" dirty="0" smtClean="0"/>
          </a:p>
          <a:p>
            <a:r>
              <a:rPr lang="fr-FR" i="0" baseline="0" noProof="0" dirty="0" smtClean="0"/>
              <a:t>Pour le PEFC, les sources controversées sont les suivantes:</a:t>
            </a:r>
          </a:p>
          <a:p>
            <a:r>
              <a:rPr lang="fr-FR" i="0" baseline="0" noProof="0" dirty="0" smtClean="0"/>
              <a:t>(a)   Non conformes aux législations locales, nationales ou internationales, notamment en ce qui concerne les domaines suivants:   </a:t>
            </a:r>
          </a:p>
          <a:p>
            <a:pPr marL="171450" indent="-171450">
              <a:buFont typeface="Arial" panose="020B0604020202020204" pitchFamily="34" charset="0"/>
              <a:buChar char="•"/>
            </a:pPr>
            <a:r>
              <a:rPr lang="fr-FR" i="0" baseline="0" noProof="0" dirty="0" smtClean="0"/>
              <a:t>Exploitations forestières et récolte du bois, y compris la conversion des forêts à d’autres usages</a:t>
            </a:r>
          </a:p>
          <a:p>
            <a:pPr marL="171450" indent="-171450">
              <a:buFont typeface="Arial" panose="020B0604020202020204" pitchFamily="34" charset="0"/>
              <a:buChar char="•"/>
            </a:pPr>
            <a:r>
              <a:rPr lang="fr-FR" i="0" baseline="0" noProof="0" dirty="0" smtClean="0"/>
              <a:t>Gestion de zones à forte valeur environnementale et culturelle</a:t>
            </a:r>
          </a:p>
          <a:p>
            <a:pPr marL="171450" indent="-171450">
              <a:buFont typeface="Arial" panose="020B0604020202020204" pitchFamily="34" charset="0"/>
              <a:buChar char="•"/>
            </a:pPr>
            <a:r>
              <a:rPr lang="fr-FR" i="0" baseline="0" noProof="0" dirty="0" smtClean="0"/>
              <a:t>Espèces protégées et menacées, y compris celles qui figurent dans les listes de la CITES</a:t>
            </a:r>
          </a:p>
          <a:p>
            <a:pPr marL="171450" indent="-171450">
              <a:buFont typeface="Arial" panose="020B0604020202020204" pitchFamily="34" charset="0"/>
              <a:buChar char="•"/>
            </a:pPr>
            <a:r>
              <a:rPr lang="fr-FR" i="0" baseline="0" noProof="0" dirty="0" smtClean="0"/>
              <a:t>Conditions sanitaires et de travail des travailleurs forestiers</a:t>
            </a:r>
          </a:p>
          <a:p>
            <a:pPr marL="171450" indent="-171450">
              <a:buFont typeface="Arial" panose="020B0604020202020204" pitchFamily="34" charset="0"/>
              <a:buChar char="•"/>
            </a:pPr>
            <a:r>
              <a:rPr lang="fr-FR" i="0" baseline="0" noProof="0" dirty="0" smtClean="0"/>
              <a:t>Respect des droits  de propriété, de tenure et d’utilisation des peuples autochtones</a:t>
            </a:r>
          </a:p>
          <a:p>
            <a:pPr marL="171450" indent="-171450">
              <a:buFont typeface="Arial" panose="020B0604020202020204" pitchFamily="34" charset="0"/>
              <a:buChar char="•"/>
            </a:pPr>
            <a:r>
              <a:rPr lang="fr-FR" i="0" baseline="0" noProof="0" dirty="0" smtClean="0"/>
              <a:t>Paiement des taxes et des redevances</a:t>
            </a:r>
          </a:p>
          <a:p>
            <a:r>
              <a:rPr lang="fr-FR" i="0" baseline="0" noProof="0" dirty="0" smtClean="0"/>
              <a:t>(b)   Utilisation d’organismes génétiquement modifiés,  </a:t>
            </a:r>
          </a:p>
          <a:p>
            <a:r>
              <a:rPr lang="fr-FR" i="0" baseline="0" noProof="0" dirty="0" smtClean="0"/>
              <a:t>(c)   Conversion des forêts à d’autres types de végétation, y compris la conversion des forêts primaires en plantations forestières.</a:t>
            </a:r>
            <a:endParaRPr lang="en-GB" i="0" dirty="0" smtClean="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30</a:t>
            </a:fld>
            <a:endParaRPr lang="en-US" dirty="0"/>
          </a:p>
        </p:txBody>
      </p:sp>
    </p:spTree>
    <p:extLst>
      <p:ext uri="{BB962C8B-B14F-4D97-AF65-F5344CB8AC3E}">
        <p14:creationId xmlns:p14="http://schemas.microsoft.com/office/powerpoint/2010/main" val="5376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02572F68-30EF-904B-916F-E2123376A291}" type="slidenum">
              <a:rPr lang="en-GB"/>
              <a:pPr eaLnBrk="1" hangingPunct="1"/>
              <a:t>3</a:t>
            </a:fld>
            <a:endParaRPr lang="en-GB" dirty="0"/>
          </a:p>
        </p:txBody>
      </p:sp>
      <p:sp>
        <p:nvSpPr>
          <p:cNvPr id="29699" name="Rectangle 2"/>
          <p:cNvSpPr>
            <a:spLocks noGrp="1" noRot="1" noChangeAspect="1" noChangeArrowheads="1" noTextEdit="1"/>
          </p:cNvSpPr>
          <p:nvPr>
            <p:ph type="sldImg"/>
          </p:nvPr>
        </p:nvSpPr>
        <p:spPr>
          <a:xfrm>
            <a:off x="381000" y="685800"/>
            <a:ext cx="6096000" cy="3429000"/>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2863648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31</a:t>
            </a:fld>
            <a:endParaRPr lang="en-GB" dirty="0"/>
          </a:p>
        </p:txBody>
      </p:sp>
    </p:spTree>
    <p:extLst>
      <p:ext uri="{BB962C8B-B14F-4D97-AF65-F5344CB8AC3E}">
        <p14:creationId xmlns:p14="http://schemas.microsoft.com/office/powerpoint/2010/main" val="2974795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Source d’informations: règlement d’exécution du RB UE</a:t>
            </a:r>
            <a:endParaRPr lang="en-GB" i="1" baseline="0" dirty="0" smtClean="0"/>
          </a:p>
          <a:p>
            <a:endParaRPr lang="en-GB" i="1"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pPr/>
              <a:t>32</a:t>
            </a:fld>
            <a:endParaRPr lang="en-GB" dirty="0"/>
          </a:p>
        </p:txBody>
      </p:sp>
    </p:spTree>
    <p:extLst>
      <p:ext uri="{BB962C8B-B14F-4D97-AF65-F5344CB8AC3E}">
        <p14:creationId xmlns:p14="http://schemas.microsoft.com/office/powerpoint/2010/main" val="3479768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33</a:t>
            </a:fld>
            <a:endParaRPr lang="en-GB" dirty="0"/>
          </a:p>
        </p:txBody>
      </p:sp>
    </p:spTree>
    <p:extLst>
      <p:ext uri="{BB962C8B-B14F-4D97-AF65-F5344CB8AC3E}">
        <p14:creationId xmlns:p14="http://schemas.microsoft.com/office/powerpoint/2010/main" val="2945958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34</a:t>
            </a:fld>
            <a:endParaRPr lang="en-GB" dirty="0"/>
          </a:p>
        </p:txBody>
      </p:sp>
    </p:spTree>
    <p:extLst>
      <p:ext uri="{BB962C8B-B14F-4D97-AF65-F5344CB8AC3E}">
        <p14:creationId xmlns:p14="http://schemas.microsoft.com/office/powerpoint/2010/main" val="17087670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35</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338BA1B2-3BAF-9D44-8DBD-61E22671154B}" type="slidenum">
              <a:rPr lang="en-GB"/>
              <a:pPr eaLnBrk="1" hangingPunct="1"/>
              <a:t>4</a:t>
            </a:fld>
            <a:endParaRPr lang="en-GB" dirty="0"/>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194759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217E6D11-B5E0-B648-9C25-4F160835DA90}" type="slidenum">
              <a:rPr lang="en-GB"/>
              <a:pPr eaLnBrk="1" hangingPunct="1"/>
              <a:t>5</a:t>
            </a:fld>
            <a:endParaRPr lang="en-GB" dirty="0"/>
          </a:p>
        </p:txBody>
      </p:sp>
      <p:sp>
        <p:nvSpPr>
          <p:cNvPr id="31747" name="Rectangle 2"/>
          <p:cNvSpPr>
            <a:spLocks noGrp="1" noRot="1" noChangeAspect="1" noChangeArrowheads="1" noTextEdit="1"/>
          </p:cNvSpPr>
          <p:nvPr>
            <p:ph type="sldImg"/>
          </p:nvPr>
        </p:nvSpPr>
        <p:spPr>
          <a:xfrm>
            <a:off x="381000" y="685800"/>
            <a:ext cx="6096000" cy="34290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36401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E95E6AA3-5386-4C41-818C-361FF346FC0E}" type="slidenum">
              <a:rPr lang="en-GB"/>
              <a:pPr eaLnBrk="1" hangingPunct="1"/>
              <a:t>6</a:t>
            </a:fld>
            <a:endParaRPr lang="en-GB" dirty="0"/>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77442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dirty="0"/>
          </a:p>
        </p:txBody>
      </p:sp>
    </p:spTree>
    <p:extLst>
      <p:ext uri="{BB962C8B-B14F-4D97-AF65-F5344CB8AC3E}">
        <p14:creationId xmlns:p14="http://schemas.microsoft.com/office/powerpoint/2010/main" val="2720525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53310DCA-5A8A-584C-A1A2-7414F8950B53}" type="slidenum">
              <a:rPr lang="en-GB"/>
              <a:pPr eaLnBrk="1" hangingPunct="1"/>
              <a:t>8</a:t>
            </a:fld>
            <a:endParaRPr lang="en-GB" dirty="0"/>
          </a:p>
        </p:txBody>
      </p:sp>
      <p:sp>
        <p:nvSpPr>
          <p:cNvPr id="34819" name="Rectangle 2"/>
          <p:cNvSpPr>
            <a:spLocks noGrp="1" noRot="1" noChangeAspect="1" noChangeArrowheads="1" noTextEdit="1"/>
          </p:cNvSpPr>
          <p:nvPr>
            <p:ph type="sldImg"/>
          </p:nvPr>
        </p:nvSpPr>
        <p:spPr>
          <a:xfrm>
            <a:off x="381000" y="685800"/>
            <a:ext cx="6096000" cy="3429000"/>
          </a:xfrm>
          <a:ln/>
        </p:spPr>
      </p:sp>
      <p:sp>
        <p:nvSpPr>
          <p:cNvPr id="3482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i="1" dirty="0"/>
          </a:p>
        </p:txBody>
      </p:sp>
    </p:spTree>
    <p:extLst>
      <p:ext uri="{BB962C8B-B14F-4D97-AF65-F5344CB8AC3E}">
        <p14:creationId xmlns:p14="http://schemas.microsoft.com/office/powerpoint/2010/main" val="280643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D9472D86-6C19-0E4D-980C-BF601FE9F8E9}" type="slidenum">
              <a:rPr lang="en-GB"/>
              <a:pPr eaLnBrk="1" hangingPunct="1"/>
              <a:t>9</a:t>
            </a:fld>
            <a:endParaRPr lang="en-GB" dirty="0"/>
          </a:p>
        </p:txBody>
      </p:sp>
      <p:sp>
        <p:nvSpPr>
          <p:cNvPr id="35843" name="Rectangle 2"/>
          <p:cNvSpPr>
            <a:spLocks noGrp="1" noRot="1" noChangeAspect="1" noChangeArrowheads="1" noTextEdit="1"/>
          </p:cNvSpPr>
          <p:nvPr>
            <p:ph type="sldImg"/>
          </p:nvPr>
        </p:nvSpPr>
        <p:spPr>
          <a:xfrm>
            <a:off x="381000" y="685800"/>
            <a:ext cx="6096000" cy="3429000"/>
          </a:xfrm>
          <a:ln/>
        </p:spPr>
      </p:sp>
      <p:sp>
        <p:nvSpPr>
          <p:cNvPr id="35844"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dirty="0"/>
          </a:p>
        </p:txBody>
      </p:sp>
    </p:spTree>
    <p:extLst>
      <p:ext uri="{BB962C8B-B14F-4D97-AF65-F5344CB8AC3E}">
        <p14:creationId xmlns:p14="http://schemas.microsoft.com/office/powerpoint/2010/main" val="18401102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8874160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323930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5977611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19455415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7630882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30201947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spTree>
    <p:extLst>
      <p:ext uri="{BB962C8B-B14F-4D97-AF65-F5344CB8AC3E}">
        <p14:creationId xmlns:p14="http://schemas.microsoft.com/office/powerpoint/2010/main" val="22767636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12/02/2015</a:t>
            </a:fld>
            <a:endParaRPr lang="en-GB" dirty="0"/>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dirty="0"/>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7103136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12/02/2015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dirty="0"/>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12/02/2015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dirty="0">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15601003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fao.org/docrep/014/i1858e/i1858e0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wmf"/><Relationship Id="rId5"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19.xml"/><Relationship Id="rId7"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pefc.org/about-pefc/who-we-are/facts-a-figure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7429"/>
            <a:ext cx="8229600" cy="1143000"/>
          </a:xfrm>
        </p:spPr>
        <p:txBody>
          <a:bodyPr/>
          <a:lstStyle/>
          <a:p>
            <a:r>
              <a:rPr lang="fr-FR" dirty="0" smtClean="0">
                <a:solidFill>
                  <a:srgbClr val="006600"/>
                </a:solidFill>
              </a:rPr>
              <a:t>Normes</a:t>
            </a:r>
            <a:endParaRPr lang="fr-FR" dirty="0">
              <a:solidFill>
                <a:srgbClr val="006600"/>
              </a:solidFill>
            </a:endParaRPr>
          </a:p>
        </p:txBody>
      </p:sp>
      <p:sp>
        <p:nvSpPr>
          <p:cNvPr id="3" name="Content Placeholder 2"/>
          <p:cNvSpPr>
            <a:spLocks noGrp="1"/>
          </p:cNvSpPr>
          <p:nvPr>
            <p:ph idx="1"/>
          </p:nvPr>
        </p:nvSpPr>
        <p:spPr>
          <a:xfrm>
            <a:off x="414840" y="2206625"/>
            <a:ext cx="8799497" cy="4525963"/>
          </a:xfrm>
        </p:spPr>
        <p:txBody>
          <a:bodyPr/>
          <a:lstStyle/>
          <a:p>
            <a:pPr>
              <a:lnSpc>
                <a:spcPct val="90000"/>
              </a:lnSpc>
            </a:pPr>
            <a:r>
              <a:rPr lang="fr-FR" dirty="0" smtClean="0">
                <a:ea typeface="ヒラギノ角ゴ Pro W3" charset="0"/>
              </a:rPr>
              <a:t>Déterminent ce qui doit être mis en place/ réalisé.</a:t>
            </a:r>
          </a:p>
          <a:p>
            <a:pPr>
              <a:lnSpc>
                <a:spcPct val="90000"/>
              </a:lnSpc>
            </a:pPr>
            <a:r>
              <a:rPr lang="fr-FR" dirty="0" smtClean="0">
                <a:ea typeface="ヒラギノ角ゴ Pro W3" charset="0"/>
              </a:rPr>
              <a:t>Doivent être: </a:t>
            </a:r>
          </a:p>
          <a:p>
            <a:pPr lvl="1">
              <a:lnSpc>
                <a:spcPct val="90000"/>
              </a:lnSpc>
              <a:buSzPct val="80000"/>
              <a:buFont typeface="Wingdings" panose="05000000000000000000" pitchFamily="2" charset="2"/>
              <a:buChar char="§"/>
            </a:pPr>
            <a:r>
              <a:rPr lang="fr-FR" dirty="0" smtClean="0">
                <a:ea typeface="ヒラギノ角ゴ Pro W3" charset="0"/>
              </a:rPr>
              <a:t>claires, précises et applicables;</a:t>
            </a:r>
          </a:p>
          <a:p>
            <a:pPr lvl="1">
              <a:lnSpc>
                <a:spcPct val="90000"/>
              </a:lnSpc>
              <a:buSzPct val="80000"/>
              <a:buFont typeface="Wingdings" panose="05000000000000000000" pitchFamily="2" charset="2"/>
              <a:buChar char="§"/>
            </a:pPr>
            <a:r>
              <a:rPr lang="fr-FR" dirty="0" smtClean="0">
                <a:ea typeface="ヒラギノ角ゴ Pro W3" charset="0"/>
              </a:rPr>
              <a:t>applicables au niveau mondial et adaptées au contexte local; </a:t>
            </a:r>
          </a:p>
          <a:p>
            <a:pPr lvl="1">
              <a:lnSpc>
                <a:spcPct val="90000"/>
              </a:lnSpc>
              <a:buSzPct val="80000"/>
              <a:buFont typeface="Wingdings" panose="05000000000000000000" pitchFamily="2" charset="2"/>
              <a:buChar char="§"/>
            </a:pPr>
            <a:r>
              <a:rPr lang="fr-FR" dirty="0" smtClean="0">
                <a:ea typeface="ヒラギノ角ゴ Pro W3" charset="0"/>
              </a:rPr>
              <a:t>équilibrées aux plans économique, social et environnemental.</a:t>
            </a:r>
            <a:endParaRPr lang="en-GB" dirty="0"/>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10</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4457" y="4600575"/>
            <a:ext cx="9305925" cy="2257425"/>
          </a:xfrm>
          <a:prstGeom prst="rect">
            <a:avLst/>
          </a:prstGeom>
        </p:spPr>
      </p:pic>
    </p:spTree>
    <p:extLst>
      <p:ext uri="{BB962C8B-B14F-4D97-AF65-F5344CB8AC3E}">
        <p14:creationId xmlns:p14="http://schemas.microsoft.com/office/powerpoint/2010/main" val="185147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91" y="1219202"/>
            <a:ext cx="8229600" cy="1143000"/>
          </a:xfrm>
        </p:spPr>
        <p:txBody>
          <a:bodyPr/>
          <a:lstStyle/>
          <a:p>
            <a:r>
              <a:rPr lang="fr-FR" dirty="0" smtClean="0">
                <a:solidFill>
                  <a:srgbClr val="006600"/>
                </a:solidFill>
                <a:ea typeface="ヒラギノ角ゴ Pro W3" charset="0"/>
              </a:rPr>
              <a:t>Processus d’élaboration des normes</a:t>
            </a:r>
            <a:endParaRPr lang="fr-FR" dirty="0">
              <a:solidFill>
                <a:srgbClr val="006600"/>
              </a:solidFill>
            </a:endParaRPr>
          </a:p>
        </p:txBody>
      </p:sp>
      <p:sp>
        <p:nvSpPr>
          <p:cNvPr id="3" name="Content Placeholder 2"/>
          <p:cNvSpPr>
            <a:spLocks noGrp="1"/>
          </p:cNvSpPr>
          <p:nvPr>
            <p:ph idx="1"/>
          </p:nvPr>
        </p:nvSpPr>
        <p:spPr>
          <a:xfrm>
            <a:off x="366191" y="2206625"/>
            <a:ext cx="10399779" cy="1363889"/>
          </a:xfrm>
        </p:spPr>
        <p:txBody>
          <a:bodyPr>
            <a:normAutofit fontScale="92500" lnSpcReduction="10000"/>
          </a:bodyPr>
          <a:lstStyle/>
          <a:p>
            <a:r>
              <a:rPr lang="fr-FR" dirty="0" smtClean="0">
                <a:ea typeface="ヒラギノ角ゴ Pro W3" charset="0"/>
              </a:rPr>
              <a:t>Le processus d’élaboration est très important</a:t>
            </a:r>
          </a:p>
          <a:p>
            <a:pPr lvl="1">
              <a:buSzPct val="80000"/>
              <a:buFont typeface="Wingdings" panose="05000000000000000000" pitchFamily="2" charset="2"/>
              <a:buChar char="§"/>
            </a:pPr>
            <a:r>
              <a:rPr lang="fr-FR" dirty="0" smtClean="0">
                <a:ea typeface="ヒラギノ角ゴ Pro W3" charset="0"/>
              </a:rPr>
              <a:t>Qui participe? La représentation est-elle équilibrée?</a:t>
            </a:r>
          </a:p>
          <a:p>
            <a:pPr lvl="1">
              <a:buSzPct val="80000"/>
              <a:buFont typeface="Wingdings" panose="05000000000000000000" pitchFamily="2" charset="2"/>
              <a:buChar char="§"/>
            </a:pPr>
            <a:r>
              <a:rPr lang="fr-FR" dirty="0" smtClean="0">
                <a:ea typeface="ヒラギノ角ゴ Pro W3" charset="0"/>
              </a:rPr>
              <a:t>Comment les décisions sont-elles prises? Une partie quelconque peut-elle dominer le processus?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11</a:t>
            </a:fld>
            <a:endParaRPr lang="zh-TW" altLang="en-US"/>
          </a:p>
        </p:txBody>
      </p:sp>
      <p:pic>
        <p:nvPicPr>
          <p:cNvPr id="6" name="Picture 9"/>
          <p:cNvPicPr>
            <a:picLocks noChangeAspect="1"/>
          </p:cNvPicPr>
          <p:nvPr/>
        </p:nvPicPr>
        <p:blipFill rotWithShape="1">
          <a:blip r:embed="rId3" cstate="email">
            <a:extLst>
              <a:ext uri="{28A0092B-C50C-407E-A947-70E740481C1C}">
                <a14:useLocalDpi xmlns:a14="http://schemas.microsoft.com/office/drawing/2010/main"/>
              </a:ext>
            </a:extLst>
          </a:blip>
          <a:srcRect r="37874"/>
          <a:stretch/>
        </p:blipFill>
        <p:spPr>
          <a:xfrm>
            <a:off x="366191" y="4186376"/>
            <a:ext cx="6248922" cy="2671624"/>
          </a:xfrm>
          <a:prstGeom prst="rect">
            <a:avLst/>
          </a:prstGeom>
        </p:spPr>
      </p:pic>
    </p:spTree>
    <p:extLst>
      <p:ext uri="{BB962C8B-B14F-4D97-AF65-F5344CB8AC3E}">
        <p14:creationId xmlns:p14="http://schemas.microsoft.com/office/powerpoint/2010/main" val="249817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204122"/>
            <a:ext cx="9275466" cy="1143000"/>
          </a:xfrm>
        </p:spPr>
        <p:txBody>
          <a:bodyPr/>
          <a:lstStyle/>
          <a:p>
            <a:r>
              <a:rPr lang="fr-FR" dirty="0" smtClean="0">
                <a:solidFill>
                  <a:srgbClr val="006600"/>
                </a:solidFill>
              </a:rPr>
              <a:t>Quelles sont les parties prenantes du secteur forestier?</a:t>
            </a:r>
            <a:endParaRPr lang="fr-FR" dirty="0">
              <a:solidFill>
                <a:srgbClr val="006600"/>
              </a:solidFill>
            </a:endParaRPr>
          </a:p>
        </p:txBody>
      </p:sp>
      <p:sp>
        <p:nvSpPr>
          <p:cNvPr id="3" name="Content Placeholder 2"/>
          <p:cNvSpPr>
            <a:spLocks noGrp="1"/>
          </p:cNvSpPr>
          <p:nvPr>
            <p:ph idx="1"/>
          </p:nvPr>
        </p:nvSpPr>
        <p:spPr>
          <a:xfrm>
            <a:off x="424543" y="2234414"/>
            <a:ext cx="7707086" cy="5328592"/>
          </a:xfrm>
        </p:spPr>
        <p:txBody>
          <a:bodyPr>
            <a:normAutofit/>
          </a:bodyPr>
          <a:lstStyle/>
          <a:p>
            <a:r>
              <a:rPr lang="fr-FR" dirty="0" smtClean="0"/>
              <a:t>Partie prenante: tout individu ou groupe dont les intérêts dépendent de la façon dont une forêt est gérée (glossaire du </a:t>
            </a:r>
            <a:r>
              <a:rPr lang="fr-FR" dirty="0"/>
              <a:t>FSC®)</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12</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57" y="4773020"/>
            <a:ext cx="10058400" cy="2084980"/>
          </a:xfrm>
          <a:prstGeom prst="rect">
            <a:avLst/>
          </a:prstGeom>
        </p:spPr>
      </p:pic>
      <p:sp>
        <p:nvSpPr>
          <p:cNvPr id="6" name="Textfeld 5"/>
          <p:cNvSpPr txBox="1"/>
          <p:nvPr/>
        </p:nvSpPr>
        <p:spPr>
          <a:xfrm>
            <a:off x="709683" y="3562066"/>
            <a:ext cx="7383439" cy="461665"/>
          </a:xfrm>
          <a:prstGeom prst="rect">
            <a:avLst/>
          </a:prstGeom>
          <a:noFill/>
        </p:spPr>
        <p:txBody>
          <a:bodyPr wrap="square" rtlCol="0">
            <a:spAutoFit/>
          </a:bodyPr>
          <a:lstStyle/>
          <a:p>
            <a:r>
              <a:rPr lang="de-DE" sz="1200" dirty="0" smtClean="0">
                <a:solidFill>
                  <a:schemeClr val="bg1">
                    <a:lumMod val="50000"/>
                  </a:schemeClr>
                </a:solidFill>
              </a:rPr>
              <a:t>Source: FAO (2010): </a:t>
            </a:r>
            <a:r>
              <a:rPr lang="en-GB" sz="1200" dirty="0" smtClean="0">
                <a:solidFill>
                  <a:schemeClr val="bg1">
                    <a:lumMod val="50000"/>
                  </a:schemeClr>
                </a:solidFill>
              </a:rPr>
              <a:t>Enhancing stakeholder participation in national forest programmes. A training manual. </a:t>
            </a:r>
          </a:p>
          <a:p>
            <a:r>
              <a:rPr lang="en-GB" sz="1200" dirty="0" smtClean="0">
                <a:solidFill>
                  <a:schemeClr val="bg1">
                    <a:lumMod val="50000"/>
                  </a:schemeClr>
                </a:solidFill>
              </a:rPr>
              <a:t>Available at</a:t>
            </a:r>
            <a:r>
              <a:rPr lang="en-GB" sz="1200" dirty="0" smtClean="0"/>
              <a:t>: </a:t>
            </a:r>
            <a:r>
              <a:rPr lang="en-GB" sz="1200" dirty="0" smtClean="0">
                <a:hlinkClick r:id="rId4"/>
              </a:rPr>
              <a:t>http://www.fao.org/docrep/014/i1858e/i1858e00.pdf</a:t>
            </a:r>
            <a:r>
              <a:rPr lang="en-GB" sz="1200" dirty="0" smtClean="0"/>
              <a:t> </a:t>
            </a:r>
            <a:endParaRPr lang="en-GB" sz="1200" dirty="0"/>
          </a:p>
        </p:txBody>
      </p:sp>
    </p:spTree>
    <p:extLst>
      <p:ext uri="{BB962C8B-B14F-4D97-AF65-F5344CB8AC3E}">
        <p14:creationId xmlns:p14="http://schemas.microsoft.com/office/powerpoint/2010/main" val="2288561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055914"/>
            <a:ext cx="8229600" cy="1417638"/>
          </a:xfrm>
        </p:spPr>
        <p:txBody>
          <a:bodyPr/>
          <a:lstStyle/>
          <a:p>
            <a:r>
              <a:rPr lang="fr-FR" dirty="0" smtClean="0">
                <a:solidFill>
                  <a:srgbClr val="006600"/>
                </a:solidFill>
              </a:rPr>
              <a:t>Certification</a:t>
            </a:r>
            <a:endParaRPr lang="fr-FR" dirty="0">
              <a:solidFill>
                <a:srgbClr val="006600"/>
              </a:solidFill>
            </a:endParaRPr>
          </a:p>
        </p:txBody>
      </p:sp>
      <p:sp>
        <p:nvSpPr>
          <p:cNvPr id="3" name="Content Placeholder 2"/>
          <p:cNvSpPr>
            <a:spLocks noGrp="1"/>
          </p:cNvSpPr>
          <p:nvPr>
            <p:ph idx="1"/>
          </p:nvPr>
        </p:nvSpPr>
        <p:spPr>
          <a:xfrm>
            <a:off x="370114" y="2206625"/>
            <a:ext cx="11306111" cy="4525963"/>
          </a:xfrm>
        </p:spPr>
        <p:txBody>
          <a:bodyPr/>
          <a:lstStyle/>
          <a:p>
            <a:pPr>
              <a:lnSpc>
                <a:spcPct val="95000"/>
              </a:lnSpc>
              <a:spcBef>
                <a:spcPct val="10000"/>
              </a:spcBef>
            </a:pPr>
            <a:r>
              <a:rPr lang="fr-FR" dirty="0" smtClean="0">
                <a:ea typeface="ヒラギノ角ゴ Pro W3" charset="0"/>
              </a:rPr>
              <a:t>Processus de contrôle de la mise en œuvre d’une norme dans la pratique</a:t>
            </a:r>
          </a:p>
          <a:p>
            <a:pPr>
              <a:lnSpc>
                <a:spcPct val="95000"/>
              </a:lnSpc>
              <a:spcBef>
                <a:spcPct val="10000"/>
              </a:spcBef>
            </a:pPr>
            <a:r>
              <a:rPr lang="fr-FR" dirty="0" smtClean="0">
                <a:ea typeface="ヒラギノ角ゴ Pro W3" charset="0"/>
              </a:rPr>
              <a:t>Réalisée par des organismes de certification qui</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techniquement compétents,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sont commercialement indépendants,</a:t>
            </a:r>
          </a:p>
          <a:p>
            <a:pPr lvl="1">
              <a:lnSpc>
                <a:spcPct val="95000"/>
              </a:lnSpc>
              <a:spcBef>
                <a:spcPct val="10000"/>
              </a:spcBef>
              <a:buSzPct val="80000"/>
              <a:buFont typeface="Wingdings" panose="05000000000000000000" pitchFamily="2" charset="2"/>
              <a:buChar char="§"/>
            </a:pPr>
            <a:r>
              <a:rPr lang="fr-FR" dirty="0" smtClean="0">
                <a:ea typeface="ヒラギノ角ゴ Pro W3" charset="0"/>
              </a:rPr>
              <a:t>utilisent des  procédures d’audit documentées qui donnent des résultats reproductibles</a:t>
            </a:r>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13</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2471" y="4867275"/>
            <a:ext cx="8810625" cy="1990725"/>
          </a:xfrm>
          <a:prstGeom prst="rect">
            <a:avLst/>
          </a:prstGeom>
        </p:spPr>
      </p:pic>
    </p:spTree>
    <p:extLst>
      <p:ext uri="{BB962C8B-B14F-4D97-AF65-F5344CB8AC3E}">
        <p14:creationId xmlns:p14="http://schemas.microsoft.com/office/powerpoint/2010/main" val="251201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536" y="1186544"/>
            <a:ext cx="8229600" cy="1143000"/>
          </a:xfrm>
        </p:spPr>
        <p:txBody>
          <a:bodyPr/>
          <a:lstStyle/>
          <a:p>
            <a:pPr eaLnBrk="1" hangingPunct="1"/>
            <a:r>
              <a:rPr lang="fr-FR" dirty="0" smtClean="0">
                <a:solidFill>
                  <a:srgbClr val="006600"/>
                </a:solidFill>
                <a:ea typeface="ヒラギノ角ゴ Pro W3" charset="0"/>
              </a:rPr>
              <a:t>Accréditation</a:t>
            </a:r>
            <a:endParaRPr lang="fr-FR" dirty="0">
              <a:solidFill>
                <a:srgbClr val="006600"/>
              </a:solidFill>
              <a:ea typeface="ヒラギノ角ゴ Pro W3" charset="0"/>
            </a:endParaRPr>
          </a:p>
        </p:txBody>
      </p:sp>
      <p:sp>
        <p:nvSpPr>
          <p:cNvPr id="18435" name="Rectangle 3"/>
          <p:cNvSpPr>
            <a:spLocks noGrp="1" noChangeArrowheads="1"/>
          </p:cNvSpPr>
          <p:nvPr>
            <p:ph idx="1"/>
          </p:nvPr>
        </p:nvSpPr>
        <p:spPr>
          <a:xfrm>
            <a:off x="345023" y="2206625"/>
            <a:ext cx="10248636" cy="4525963"/>
          </a:xfrm>
        </p:spPr>
        <p:txBody>
          <a:bodyPr/>
          <a:lstStyle/>
          <a:p>
            <a:pPr eaLnBrk="1" hangingPunct="1"/>
            <a:r>
              <a:rPr lang="fr-FR" dirty="0" smtClean="0">
                <a:ea typeface="ヒラギノ角ゴ Pro W3" charset="0"/>
              </a:rPr>
              <a:t>« Certification des certificateurs »</a:t>
            </a:r>
          </a:p>
          <a:p>
            <a:pPr eaLnBrk="1" hangingPunct="1"/>
            <a:r>
              <a:rPr lang="fr-FR" dirty="0" smtClean="0">
                <a:ea typeface="ヒラギノ角ゴ Pro W3" charset="0"/>
              </a:rPr>
              <a:t>Réalisée par des organismes d’accréditation</a:t>
            </a:r>
          </a:p>
          <a:p>
            <a:pPr lvl="1">
              <a:buFont typeface="Wingdings" panose="05000000000000000000" pitchFamily="2" charset="2"/>
              <a:buChar char="§"/>
            </a:pPr>
            <a:r>
              <a:rPr lang="fr-FR" dirty="0" smtClean="0">
                <a:ea typeface="ヒラギノ角ゴ Pro W3" charset="0"/>
              </a:rPr>
              <a:t>Organismes d’accréditation nationaux assurant une accréditation pour un large éventail de normes, par ex. UK Accreditation Service (UKAS) et </a:t>
            </a:r>
            <a:r>
              <a:rPr lang="en-GB" dirty="0">
                <a:ea typeface="ヒラギノ角ゴ Pro W3" charset="0"/>
              </a:rPr>
              <a:t>Deutsche </a:t>
            </a:r>
            <a:r>
              <a:rPr lang="en-GB" dirty="0" err="1">
                <a:ea typeface="ヒラギノ角ゴ Pro W3" charset="0"/>
              </a:rPr>
              <a:t>Akkreditierungsstelle</a:t>
            </a:r>
            <a:r>
              <a:rPr lang="en-GB" dirty="0">
                <a:ea typeface="ヒラギノ角ゴ Pro W3" charset="0"/>
              </a:rPr>
              <a:t> GmbH (</a:t>
            </a:r>
            <a:r>
              <a:rPr lang="en-GB" dirty="0" err="1">
                <a:ea typeface="ヒラギノ角ゴ Pro W3" charset="0"/>
              </a:rPr>
              <a:t>DAkkS</a:t>
            </a:r>
            <a:r>
              <a:rPr lang="en-GB" dirty="0">
                <a:ea typeface="ヒラギノ角ゴ Pro W3" charset="0"/>
              </a:rPr>
              <a:t>)</a:t>
            </a:r>
            <a:endParaRPr lang="fr-FR" dirty="0" smtClean="0">
              <a:ea typeface="ヒラギノ角ゴ Pro W3" charset="0"/>
            </a:endParaRPr>
          </a:p>
          <a:p>
            <a:pPr lvl="1" eaLnBrk="1" hangingPunct="1">
              <a:buFont typeface="Wingdings" panose="05000000000000000000" pitchFamily="2" charset="2"/>
              <a:buChar char="§"/>
            </a:pPr>
            <a:r>
              <a:rPr lang="fr-FR" dirty="0" smtClean="0">
                <a:ea typeface="ヒラギノ角ゴ Pro W3" charset="0"/>
              </a:rPr>
              <a:t>Des organismes d’accréditation internationaux spécialisés interviennent pour certaines normes, par ex. Accreditation Services International (ASI)</a:t>
            </a:r>
          </a:p>
          <a:p>
            <a:pPr lvl="1" eaLnBrk="1" hangingPunct="1">
              <a:lnSpc>
                <a:spcPct val="90000"/>
              </a:lnSpc>
            </a:pPr>
            <a:endParaRPr lang="en-GB" sz="2800" dirty="0">
              <a:latin typeface="Arial" charset="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14</a:t>
            </a:fld>
            <a:endParaRPr lang="zh-TW" altLang="en-US"/>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522" y="5101717"/>
            <a:ext cx="3211224" cy="13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9774" y="4868346"/>
            <a:ext cx="3252903" cy="1626452"/>
          </a:xfrm>
          <a:prstGeom prst="rect">
            <a:avLst/>
          </a:prstGeom>
        </p:spPr>
      </p:pic>
      <p:sp>
        <p:nvSpPr>
          <p:cNvPr id="11" name="Textfeld 10"/>
          <p:cNvSpPr txBox="1"/>
          <p:nvPr/>
        </p:nvSpPr>
        <p:spPr>
          <a:xfrm>
            <a:off x="4485503" y="6550830"/>
            <a:ext cx="7450465" cy="261610"/>
          </a:xfrm>
          <a:prstGeom prst="rect">
            <a:avLst/>
          </a:prstGeom>
          <a:noFill/>
        </p:spPr>
        <p:txBody>
          <a:bodyPr wrap="square" rtlCol="0">
            <a:spAutoFit/>
          </a:bodyPr>
          <a:lstStyle/>
          <a:p>
            <a:r>
              <a:rPr lang="en-GB" sz="1100" dirty="0" smtClean="0">
                <a:solidFill>
                  <a:schemeClr val="tx1">
                    <a:lumMod val="50000"/>
                    <a:lumOff val="50000"/>
                  </a:schemeClr>
                </a:solidFill>
              </a:rPr>
              <a:t>Source: </a:t>
            </a:r>
            <a:r>
              <a:rPr lang="fr-FR" sz="1100" dirty="0" smtClean="0">
                <a:solidFill>
                  <a:schemeClr val="tx1">
                    <a:lumMod val="50000"/>
                    <a:lumOff val="50000"/>
                  </a:schemeClr>
                </a:solidFill>
              </a:rPr>
              <a:t>tous </a:t>
            </a:r>
            <a:r>
              <a:rPr lang="fr-FR" sz="1100" dirty="0">
                <a:solidFill>
                  <a:schemeClr val="tx1">
                    <a:lumMod val="50000"/>
                    <a:lumOff val="50000"/>
                  </a:schemeClr>
                </a:solidFill>
              </a:rPr>
              <a:t>les logos disposent des autorisations nécessaires de la part des organisations/entreprises concernées</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36686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71177" y="1197428"/>
            <a:ext cx="8229600" cy="1143000"/>
          </a:xfrm>
        </p:spPr>
        <p:txBody>
          <a:bodyPr/>
          <a:lstStyle/>
          <a:p>
            <a:pPr eaLnBrk="1" hangingPunct="1"/>
            <a:r>
              <a:rPr lang="fr-FR" dirty="0" smtClean="0">
                <a:solidFill>
                  <a:srgbClr val="006600"/>
                </a:solidFill>
                <a:ea typeface="ヒラギノ角ゴ Pro W3" charset="0"/>
              </a:rPr>
              <a:t>Chaîne de contrôle (CdC)</a:t>
            </a:r>
            <a:endParaRPr lang="fr-FR" dirty="0">
              <a:solidFill>
                <a:srgbClr val="006600"/>
              </a:solidFill>
              <a:ea typeface="ヒラギノ角ゴ Pro W3" charset="0"/>
            </a:endParaRPr>
          </a:p>
        </p:txBody>
      </p:sp>
      <p:sp>
        <p:nvSpPr>
          <p:cNvPr id="19459" name="Rectangle 3"/>
          <p:cNvSpPr>
            <a:spLocks noGrp="1" noChangeArrowheads="1"/>
          </p:cNvSpPr>
          <p:nvPr>
            <p:ph type="body" sz="half" idx="4294967295"/>
          </p:nvPr>
        </p:nvSpPr>
        <p:spPr>
          <a:xfrm>
            <a:off x="371178" y="2206625"/>
            <a:ext cx="6852561" cy="4525962"/>
          </a:xfrm>
        </p:spPr>
        <p:txBody>
          <a:bodyPr>
            <a:normAutofit/>
          </a:bodyPr>
          <a:lstStyle/>
          <a:p>
            <a:pPr eaLnBrk="1" hangingPunct="1"/>
            <a:r>
              <a:rPr lang="fr-FR" dirty="0" smtClean="0">
                <a:ea typeface="ヒラギノ角ゴ Pro W3" charset="0"/>
              </a:rPr>
              <a:t>Dans le secteur des produits forestiers, les chaînes d’approvisionnement sont souvent longues et complexes. </a:t>
            </a:r>
          </a:p>
          <a:p>
            <a:pPr eaLnBrk="1" hangingPunct="1"/>
            <a:r>
              <a:rPr lang="fr-FR" dirty="0" smtClean="0">
                <a:ea typeface="ヒラギノ角ゴ Pro W3" charset="0"/>
              </a:rPr>
              <a:t>Nécessité d’établir un lien entre forêt certifiée et produit fini. </a:t>
            </a:r>
            <a:endParaRPr lang="fr-FR" dirty="0">
              <a:ea typeface="ヒラギノ角ゴ Pro W3" charset="0"/>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15</a:t>
            </a:fld>
            <a:endParaRPr lang="zh-TW" altLang="en-US"/>
          </a:p>
        </p:txBody>
      </p:sp>
      <p:pic>
        <p:nvPicPr>
          <p:cNvPr id="12" name="Content Placeholder 11"/>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71177" y="4752975"/>
            <a:ext cx="9725025" cy="2105025"/>
          </a:xfrm>
        </p:spPr>
      </p:pic>
    </p:spTree>
    <p:extLst>
      <p:ext uri="{BB962C8B-B14F-4D97-AF65-F5344CB8AC3E}">
        <p14:creationId xmlns:p14="http://schemas.microsoft.com/office/powerpoint/2010/main" val="3052188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2359" y="1196403"/>
            <a:ext cx="8229600" cy="1143000"/>
          </a:xfrm>
        </p:spPr>
        <p:txBody>
          <a:bodyPr/>
          <a:lstStyle/>
          <a:p>
            <a:pPr eaLnBrk="1" hangingPunct="1"/>
            <a:r>
              <a:rPr lang="fr-FR" dirty="0" smtClean="0">
                <a:solidFill>
                  <a:srgbClr val="006600"/>
                </a:solidFill>
                <a:ea typeface="ヒラギノ角ゴ Pro W3" charset="0"/>
              </a:rPr>
              <a:t>Attestation de certification</a:t>
            </a:r>
            <a:endParaRPr lang="fr-FR" dirty="0">
              <a:solidFill>
                <a:srgbClr val="FF0000"/>
              </a:solidFill>
              <a:ea typeface="ヒラギノ角ゴ Pro W3" charset="0"/>
            </a:endParaRPr>
          </a:p>
        </p:txBody>
      </p:sp>
      <p:sp>
        <p:nvSpPr>
          <p:cNvPr id="20484" name="Rectangle 3"/>
          <p:cNvSpPr>
            <a:spLocks noGrp="1" noChangeArrowheads="1"/>
          </p:cNvSpPr>
          <p:nvPr>
            <p:ph idx="1"/>
          </p:nvPr>
        </p:nvSpPr>
        <p:spPr>
          <a:xfrm>
            <a:off x="392357" y="2206624"/>
            <a:ext cx="10706567" cy="2097739"/>
          </a:xfrm>
        </p:spPr>
        <p:txBody>
          <a:bodyPr>
            <a:normAutofit fontScale="92500" lnSpcReduction="10000"/>
          </a:bodyPr>
          <a:lstStyle/>
          <a:p>
            <a:pPr eaLnBrk="1" hangingPunct="1"/>
            <a:r>
              <a:rPr lang="fr-FR" dirty="0" smtClean="0">
                <a:ea typeface="ヒラギノ角ゴ Pro W3" charset="0"/>
              </a:rPr>
              <a:t>Labels, logos, étiquettes, etc. </a:t>
            </a:r>
          </a:p>
          <a:p>
            <a:pPr eaLnBrk="1" hangingPunct="1"/>
            <a:r>
              <a:rPr lang="fr-FR" dirty="0" smtClean="0">
                <a:ea typeface="ヒラギノ角ゴ Pro W3" charset="0"/>
              </a:rPr>
              <a:t>Sur le produit et hors du produit</a:t>
            </a:r>
          </a:p>
          <a:p>
            <a:pPr eaLnBrk="1" hangingPunct="1"/>
            <a:r>
              <a:rPr lang="fr-FR" dirty="0" smtClean="0">
                <a:ea typeface="ヒラギノ角ゴ Pro W3" charset="0"/>
              </a:rPr>
              <a:t>Nécessité de règles pour les attestations et l’utilisation de logos</a:t>
            </a:r>
          </a:p>
          <a:p>
            <a:pPr eaLnBrk="1" hangingPunct="1"/>
            <a:r>
              <a:rPr lang="fr-FR" dirty="0" smtClean="0">
                <a:ea typeface="ヒラギノ角ゴ Pro W3" charset="0"/>
              </a:rPr>
              <a:t>Ces règles sont généralement définies par systèmes et par le contrôle au jour le jour effectué par les organismes de certification</a:t>
            </a:r>
            <a:endParaRPr lang="fr-FR" dirty="0">
              <a:ea typeface="ヒラギノ角ゴ Pro W3" charset="0"/>
            </a:endParaRP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pPr/>
              <a:t>16</a:t>
            </a:fld>
            <a:endParaRPr lang="zh-TW" altLang="en-US"/>
          </a:p>
        </p:txBody>
      </p:sp>
      <p:grpSp>
        <p:nvGrpSpPr>
          <p:cNvPr id="20" name="Gruppieren 19"/>
          <p:cNvGrpSpPr/>
          <p:nvPr/>
        </p:nvGrpSpPr>
        <p:grpSpPr>
          <a:xfrm>
            <a:off x="3569" y="4304363"/>
            <a:ext cx="11464302" cy="2553637"/>
            <a:chOff x="3569" y="4304363"/>
            <a:chExt cx="11464302" cy="2553637"/>
          </a:xfrm>
        </p:grpSpPr>
        <p:pic>
          <p:nvPicPr>
            <p:cNvPr id="21" name="Grafik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3482" y="4983579"/>
              <a:ext cx="3664389" cy="1874421"/>
            </a:xfrm>
            <a:prstGeom prst="rect">
              <a:avLst/>
            </a:prstGeom>
          </p:spPr>
        </p:pic>
        <p:pic>
          <p:nvPicPr>
            <p:cNvPr id="22" name="Grafik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778" y="4657443"/>
              <a:ext cx="1465813" cy="2200557"/>
            </a:xfrm>
            <a:prstGeom prst="rect">
              <a:avLst/>
            </a:prstGeom>
          </p:spPr>
        </p:pic>
        <p:pic>
          <p:nvPicPr>
            <p:cNvPr id="23" name="Grafik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9" y="4997776"/>
              <a:ext cx="2788783" cy="1860224"/>
            </a:xfrm>
            <a:prstGeom prst="rect">
              <a:avLst/>
            </a:prstGeom>
          </p:spPr>
        </p:pic>
        <p:pic>
          <p:nvPicPr>
            <p:cNvPr id="24" name="Grafik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56" y="4716447"/>
              <a:ext cx="1698295" cy="1907505"/>
            </a:xfrm>
            <a:prstGeom prst="rect">
              <a:avLst/>
            </a:prstGeom>
            <a:ln>
              <a:solidFill>
                <a:schemeClr val="tx1"/>
              </a:solidFill>
            </a:ln>
          </p:spPr>
        </p:pic>
        <p:pic>
          <p:nvPicPr>
            <p:cNvPr id="25" name="Grafik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2892" y="4993044"/>
              <a:ext cx="2350316" cy="1864956"/>
            </a:xfrm>
            <a:prstGeom prst="rect">
              <a:avLst/>
            </a:prstGeom>
          </p:spPr>
        </p:pic>
        <p:pic>
          <p:nvPicPr>
            <p:cNvPr id="26" name="Grafik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6856" y="4304363"/>
              <a:ext cx="1585283" cy="2422831"/>
            </a:xfrm>
            <a:prstGeom prst="rect">
              <a:avLst/>
            </a:prstGeom>
          </p:spPr>
        </p:pic>
      </p:grpSp>
    </p:spTree>
    <p:extLst>
      <p:ext uri="{BB962C8B-B14F-4D97-AF65-F5344CB8AC3E}">
        <p14:creationId xmlns:p14="http://schemas.microsoft.com/office/powerpoint/2010/main" val="2149479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ACTOR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492" y="4874923"/>
            <a:ext cx="1509297" cy="1443674"/>
          </a:xfrm>
          <a:prstGeom prst="rect">
            <a:avLst/>
          </a:prstGeom>
        </p:spPr>
      </p:pic>
      <p:sp>
        <p:nvSpPr>
          <p:cNvPr id="28674" name="Text Box 2"/>
          <p:cNvSpPr txBox="1">
            <a:spLocks noChangeArrowheads="1"/>
          </p:cNvSpPr>
          <p:nvPr/>
        </p:nvSpPr>
        <p:spPr bwMode="auto">
          <a:xfrm>
            <a:off x="224971" y="3425894"/>
            <a:ext cx="3763108"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5" name="Text Box 3"/>
          <p:cNvSpPr txBox="1">
            <a:spLocks noChangeArrowheads="1"/>
          </p:cNvSpPr>
          <p:nvPr/>
        </p:nvSpPr>
        <p:spPr bwMode="auto">
          <a:xfrm>
            <a:off x="2659851" y="2305998"/>
            <a:ext cx="5991780" cy="461665"/>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Normes des systèmes de certification</a:t>
            </a:r>
            <a:endParaRPr lang="fr-FR" sz="2400" dirty="0">
              <a:latin typeface="Arial" panose="020B0604020202020204" pitchFamily="34" charset="0"/>
              <a:cs typeface="Arial" panose="020B0604020202020204" pitchFamily="34" charset="0"/>
            </a:endParaRPr>
          </a:p>
        </p:txBody>
      </p:sp>
      <p:sp>
        <p:nvSpPr>
          <p:cNvPr id="28676" name="Text Box 4"/>
          <p:cNvSpPr txBox="1">
            <a:spLocks noChangeArrowheads="1"/>
          </p:cNvSpPr>
          <p:nvPr/>
        </p:nvSpPr>
        <p:spPr bwMode="auto">
          <a:xfrm>
            <a:off x="6742742" y="3487892"/>
            <a:ext cx="3901812"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anose="020B0604020202020204" pitchFamily="34" charset="0"/>
                <a:cs typeface="Arial" panose="020B0604020202020204" pitchFamily="34" charset="0"/>
              </a:rPr>
              <a:t>Organisme de certification</a:t>
            </a:r>
            <a:endParaRPr lang="fr-FR" sz="2400" dirty="0">
              <a:latin typeface="Arial" panose="020B0604020202020204" pitchFamily="34" charset="0"/>
              <a:cs typeface="Arial" panose="020B0604020202020204" pitchFamily="34" charset="0"/>
            </a:endParaRPr>
          </a:p>
        </p:txBody>
      </p:sp>
      <p:sp>
        <p:nvSpPr>
          <p:cNvPr id="28677" name="Line 5"/>
          <p:cNvSpPr>
            <a:spLocks noChangeShapeType="1"/>
          </p:cNvSpPr>
          <p:nvPr/>
        </p:nvSpPr>
        <p:spPr bwMode="auto">
          <a:xfrm flipH="1">
            <a:off x="1680842" y="2731874"/>
            <a:ext cx="1008062" cy="736600"/>
          </a:xfrm>
          <a:prstGeom prst="line">
            <a:avLst/>
          </a:prstGeom>
          <a:noFill/>
          <a:ln w="9525">
            <a:solidFill>
              <a:schemeClr val="tx1"/>
            </a:solidFill>
            <a:round/>
            <a:headEnd/>
            <a:tailEnd type="triangle" w="med" len="med"/>
          </a:ln>
        </p:spPr>
        <p:txBody>
          <a:bodyPr/>
          <a:lstStyle/>
          <a:p>
            <a:endParaRPr lang="en-GB" dirty="0"/>
          </a:p>
        </p:txBody>
      </p:sp>
      <p:sp>
        <p:nvSpPr>
          <p:cNvPr id="28678" name="Line 6"/>
          <p:cNvSpPr>
            <a:spLocks noChangeShapeType="1"/>
          </p:cNvSpPr>
          <p:nvPr/>
        </p:nvSpPr>
        <p:spPr bwMode="auto">
          <a:xfrm>
            <a:off x="6853200" y="2779203"/>
            <a:ext cx="1258925" cy="649797"/>
          </a:xfrm>
          <a:prstGeom prst="line">
            <a:avLst/>
          </a:prstGeom>
          <a:noFill/>
          <a:ln w="9525">
            <a:solidFill>
              <a:schemeClr val="tx1"/>
            </a:solidFill>
            <a:round/>
            <a:headEnd/>
            <a:tailEnd type="triangle" w="med" len="med"/>
          </a:ln>
        </p:spPr>
        <p:txBody>
          <a:bodyPr/>
          <a:lstStyle/>
          <a:p>
            <a:endParaRPr lang="en-GB" dirty="0"/>
          </a:p>
        </p:txBody>
      </p:sp>
      <p:sp>
        <p:nvSpPr>
          <p:cNvPr id="28679" name="Line 7"/>
          <p:cNvSpPr>
            <a:spLocks noChangeShapeType="1"/>
          </p:cNvSpPr>
          <p:nvPr/>
        </p:nvSpPr>
        <p:spPr bwMode="auto">
          <a:xfrm>
            <a:off x="8129361" y="3790240"/>
            <a:ext cx="0" cy="1262742"/>
          </a:xfrm>
          <a:prstGeom prst="line">
            <a:avLst/>
          </a:prstGeom>
          <a:noFill/>
          <a:ln w="9525">
            <a:solidFill>
              <a:schemeClr val="tx1"/>
            </a:solidFill>
            <a:round/>
            <a:headEnd/>
            <a:tailEnd type="triangle" w="med" len="med"/>
          </a:ln>
        </p:spPr>
        <p:txBody>
          <a:bodyPr/>
          <a:lstStyle/>
          <a:p>
            <a:endParaRPr lang="en-GB" dirty="0"/>
          </a:p>
        </p:txBody>
      </p:sp>
      <p:pic>
        <p:nvPicPr>
          <p:cNvPr id="28680" name="Picture 8" descr="1399,1120049764,1"/>
          <p:cNvPicPr>
            <a:picLocks noChangeAspect="1" noChangeArrowheads="1"/>
          </p:cNvPicPr>
          <p:nvPr/>
        </p:nvPicPr>
        <p:blipFill>
          <a:blip r:embed="rId4" cstate="email">
            <a:extLst>
              <a:ext uri="{28A0092B-C50C-407E-A947-70E740481C1C}">
                <a14:useLocalDpi xmlns:a14="http://schemas.microsoft.com/office/drawing/2010/main"/>
              </a:ext>
            </a:extLst>
          </a:blip>
          <a:srcRect t="8888" b="11111"/>
          <a:stretch>
            <a:fillRect/>
          </a:stretch>
        </p:blipFill>
        <p:spPr bwMode="auto">
          <a:xfrm>
            <a:off x="7676233" y="4063819"/>
            <a:ext cx="857250" cy="685800"/>
          </a:xfrm>
          <a:prstGeom prst="rect">
            <a:avLst/>
          </a:prstGeom>
          <a:noFill/>
          <a:ln w="9525">
            <a:noFill/>
            <a:miter lim="800000"/>
            <a:headEnd/>
            <a:tailEnd/>
          </a:ln>
        </p:spPr>
      </p:pic>
      <p:sp>
        <p:nvSpPr>
          <p:cNvPr id="28684" name="Line 12"/>
          <p:cNvSpPr>
            <a:spLocks noChangeShapeType="1"/>
          </p:cNvSpPr>
          <p:nvPr/>
        </p:nvSpPr>
        <p:spPr bwMode="auto">
          <a:xfrm>
            <a:off x="1715419" y="3906336"/>
            <a:ext cx="0" cy="1143000"/>
          </a:xfrm>
          <a:prstGeom prst="line">
            <a:avLst/>
          </a:prstGeom>
          <a:noFill/>
          <a:ln w="9525">
            <a:solidFill>
              <a:schemeClr val="tx1"/>
            </a:solidFill>
            <a:round/>
            <a:headEnd/>
            <a:tailEnd type="triangle" w="med" len="med"/>
          </a:ln>
        </p:spPr>
        <p:txBody>
          <a:bodyPr/>
          <a:lstStyle/>
          <a:p>
            <a:endParaRPr lang="en-GB" dirty="0"/>
          </a:p>
        </p:txBody>
      </p:sp>
      <p:pic>
        <p:nvPicPr>
          <p:cNvPr id="28685" name="Picture 13" descr="1399,1120049764,1"/>
          <p:cNvPicPr>
            <a:picLocks noChangeAspect="1" noChangeArrowheads="1"/>
          </p:cNvPicPr>
          <p:nvPr/>
        </p:nvPicPr>
        <p:blipFill>
          <a:blip r:embed="rId5" cstate="email">
            <a:extLst>
              <a:ext uri="{28A0092B-C50C-407E-A947-70E740481C1C}">
                <a14:useLocalDpi xmlns:a14="http://schemas.microsoft.com/office/drawing/2010/main"/>
              </a:ext>
            </a:extLst>
          </a:blip>
          <a:srcRect t="8888" b="11111"/>
          <a:stretch>
            <a:fillRect/>
          </a:stretch>
        </p:blipFill>
        <p:spPr bwMode="auto">
          <a:xfrm>
            <a:off x="1200807" y="4066147"/>
            <a:ext cx="1029224" cy="823379"/>
          </a:xfrm>
          <a:prstGeom prst="rect">
            <a:avLst/>
          </a:prstGeom>
          <a:noFill/>
          <a:ln w="9525">
            <a:noFill/>
            <a:miter lim="800000"/>
            <a:headEnd/>
            <a:tailEnd/>
          </a:ln>
        </p:spPr>
      </p:pic>
      <p:sp>
        <p:nvSpPr>
          <p:cNvPr id="28689" name="Text Box 4"/>
          <p:cNvSpPr txBox="1">
            <a:spLocks noChangeArrowheads="1"/>
          </p:cNvSpPr>
          <p:nvPr/>
        </p:nvSpPr>
        <p:spPr bwMode="auto">
          <a:xfrm>
            <a:off x="7283450" y="6274663"/>
            <a:ext cx="3253921" cy="461665"/>
          </a:xfrm>
          <a:prstGeom prst="rect">
            <a:avLst/>
          </a:prstGeom>
          <a:noFill/>
          <a:ln w="9525">
            <a:noFill/>
            <a:miter lim="800000"/>
            <a:headEnd/>
            <a:tailEnd/>
          </a:ln>
        </p:spPr>
        <p:txBody>
          <a:bodyPr wrap="square">
            <a:spAutoFit/>
          </a:bodyPr>
          <a:lstStyle/>
          <a:p>
            <a:pPr>
              <a:spcBef>
                <a:spcPct val="50000"/>
              </a:spcBef>
            </a:pPr>
            <a:r>
              <a:rPr lang="fr-FR" sz="2400" dirty="0" smtClean="0">
                <a:latin typeface="Arial" pitchFamily="34" charset="0"/>
                <a:cs typeface="Arial" pitchFamily="34" charset="0"/>
              </a:rPr>
              <a:t>Chaîne de contrôle</a:t>
            </a:r>
            <a:endParaRPr lang="fr-FR" sz="2400" dirty="0">
              <a:latin typeface="Arial" pitchFamily="34" charset="0"/>
              <a:cs typeface="Arial" pitchFamily="34" charset="0"/>
            </a:endParaRPr>
          </a:p>
        </p:txBody>
      </p:sp>
      <p:sp>
        <p:nvSpPr>
          <p:cNvPr id="28690" name="Text Box 4"/>
          <p:cNvSpPr txBox="1">
            <a:spLocks noChangeArrowheads="1"/>
          </p:cNvSpPr>
          <p:nvPr/>
        </p:nvSpPr>
        <p:spPr bwMode="auto">
          <a:xfrm>
            <a:off x="984907" y="6274663"/>
            <a:ext cx="1245124" cy="457200"/>
          </a:xfrm>
          <a:prstGeom prst="rect">
            <a:avLst/>
          </a:prstGeom>
          <a:noFill/>
          <a:ln w="9525">
            <a:noFill/>
            <a:miter lim="800000"/>
            <a:headEnd/>
            <a:tailEnd/>
          </a:ln>
        </p:spPr>
        <p:txBody>
          <a:bodyPr wrap="square">
            <a:spAutoFit/>
          </a:bodyPr>
          <a:lstStyle/>
          <a:p>
            <a:pPr algn="ctr">
              <a:spcBef>
                <a:spcPct val="50000"/>
              </a:spcBef>
            </a:pPr>
            <a:r>
              <a:rPr lang="fr-FR" sz="2400" dirty="0" smtClean="0">
                <a:latin typeface="Arial" panose="020B0604020202020204" pitchFamily="34" charset="0"/>
                <a:cs typeface="Arial" panose="020B0604020202020204" pitchFamily="34" charset="0"/>
              </a:rPr>
              <a:t>Forêt</a:t>
            </a:r>
            <a:endParaRPr lang="fr-FR" sz="2400" dirty="0">
              <a:solidFill>
                <a:schemeClr val="bg1"/>
              </a:solidFill>
              <a:latin typeface="Lucida Sans" pitchFamily="34" charset="0"/>
            </a:endParaRPr>
          </a:p>
        </p:txBody>
      </p:sp>
      <p:sp>
        <p:nvSpPr>
          <p:cNvPr id="72725" name="Text Box 4"/>
          <p:cNvSpPr txBox="1">
            <a:spLocks noChangeArrowheads="1"/>
          </p:cNvSpPr>
          <p:nvPr/>
        </p:nvSpPr>
        <p:spPr bwMode="auto">
          <a:xfrm>
            <a:off x="3344084" y="5098690"/>
            <a:ext cx="2881312" cy="1323439"/>
          </a:xfrm>
          <a:prstGeom prst="rect">
            <a:avLst/>
          </a:prstGeom>
          <a:noFill/>
          <a:ln w="9525">
            <a:noFill/>
            <a:miter lim="800000"/>
            <a:headEnd/>
            <a:tailEnd/>
          </a:ln>
        </p:spPr>
        <p:txBody>
          <a:bodyPr>
            <a:spAutoFit/>
          </a:bodyPr>
          <a:lstStyle/>
          <a:p>
            <a:pPr algn="ctr">
              <a:spcBef>
                <a:spcPct val="50000"/>
              </a:spcBef>
            </a:pPr>
            <a:r>
              <a:rPr lang="fr-FR" sz="2000" dirty="0" smtClean="0">
                <a:latin typeface="Arial" panose="020B0604020202020204" pitchFamily="34" charset="0"/>
                <a:cs typeface="Arial" panose="020B0604020202020204" pitchFamily="34" charset="0"/>
              </a:rPr>
              <a:t>Les organismes de certification sont nécessaires pour être accrédité</a:t>
            </a:r>
            <a:endParaRPr lang="fr-FR" sz="2000"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385763" y="1186571"/>
            <a:ext cx="8229600" cy="1143000"/>
          </a:xfrm>
        </p:spPr>
        <p:txBody>
          <a:bodyPr>
            <a:normAutofit/>
          </a:bodyPr>
          <a:lstStyle/>
          <a:p>
            <a:r>
              <a:rPr lang="fr-FR" dirty="0" smtClean="0">
                <a:solidFill>
                  <a:srgbClr val="006600"/>
                </a:solidFill>
              </a:rPr>
              <a:t>Système de certification</a:t>
            </a:r>
            <a:endParaRPr lang="fr-FR" dirty="0">
              <a:solidFill>
                <a:srgbClr val="006600"/>
              </a:solidFill>
            </a:endParaRPr>
          </a:p>
        </p:txBody>
      </p:sp>
      <p:pic>
        <p:nvPicPr>
          <p:cNvPr id="23" name="Picture 22"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355" y="5135760"/>
            <a:ext cx="1254665" cy="1184503"/>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48987" y="3621366"/>
            <a:ext cx="1293679" cy="1293679"/>
          </a:xfrm>
          <a:prstGeom prst="rect">
            <a:avLst/>
          </a:prstGeom>
        </p:spPr>
      </p:pic>
      <p:pic>
        <p:nvPicPr>
          <p:cNvPr id="26" name="Picture 25"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35337" y="5412114"/>
            <a:ext cx="786442" cy="862549"/>
          </a:xfrm>
          <a:prstGeom prst="rect">
            <a:avLst/>
          </a:prstGeom>
        </p:spPr>
      </p:pic>
      <p:sp>
        <p:nvSpPr>
          <p:cNvPr id="3" name="Slide Number Placeholder 2"/>
          <p:cNvSpPr>
            <a:spLocks noGrp="1"/>
          </p:cNvSpPr>
          <p:nvPr>
            <p:ph type="sldNum" sz="quarter" idx="12"/>
          </p:nvPr>
        </p:nvSpPr>
        <p:spPr/>
        <p:txBody>
          <a:bodyPr/>
          <a:lstStyle/>
          <a:p>
            <a:fld id="{E4D32A41-D18F-442E-A9D4-18F3FD27B302}" type="slidenum">
              <a:rPr lang="zh-TW" altLang="en-US" smtClean="0"/>
              <a:pPr/>
              <a:t>17</a:t>
            </a:fld>
            <a:endParaRPr lang="zh-TW" altLang="en-US"/>
          </a:p>
        </p:txBody>
      </p:sp>
    </p:spTree>
    <p:extLst>
      <p:ext uri="{BB962C8B-B14F-4D97-AF65-F5344CB8AC3E}">
        <p14:creationId xmlns:p14="http://schemas.microsoft.com/office/powerpoint/2010/main" val="1835054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0997" y="2722026"/>
            <a:ext cx="874378" cy="1053991"/>
          </a:xfrm>
          <a:prstGeom prst="rect">
            <a:avLst/>
          </a:prstGeom>
        </p:spPr>
      </p:pic>
      <p:sp>
        <p:nvSpPr>
          <p:cNvPr id="7188" name="Rectangle 2"/>
          <p:cNvSpPr>
            <a:spLocks noGrp="1" noChangeArrowheads="1"/>
          </p:cNvSpPr>
          <p:nvPr>
            <p:ph type="title"/>
          </p:nvPr>
        </p:nvSpPr>
        <p:spPr>
          <a:xfrm>
            <a:off x="374250" y="1189602"/>
            <a:ext cx="8229600" cy="1143000"/>
          </a:xfrm>
        </p:spPr>
        <p:txBody>
          <a:bodyPr/>
          <a:lstStyle/>
          <a:p>
            <a:pPr eaLnBrk="1" hangingPunct="1"/>
            <a:r>
              <a:rPr lang="fr-FR" dirty="0" smtClean="0">
                <a:solidFill>
                  <a:srgbClr val="006600"/>
                </a:solidFill>
              </a:rPr>
              <a:t>Deux types de certification</a:t>
            </a:r>
          </a:p>
        </p:txBody>
      </p:sp>
      <p:sp>
        <p:nvSpPr>
          <p:cNvPr id="40" name="Rectangle 3"/>
          <p:cNvSpPr>
            <a:spLocks noGrp="1" noChangeArrowheads="1"/>
          </p:cNvSpPr>
          <p:nvPr>
            <p:ph idx="1"/>
          </p:nvPr>
        </p:nvSpPr>
        <p:spPr>
          <a:xfrm>
            <a:off x="3562455" y="5195490"/>
            <a:ext cx="4741459" cy="1737664"/>
          </a:xfrm>
        </p:spPr>
        <p:txBody>
          <a:bodyPr>
            <a:noAutofit/>
          </a:bodyPr>
          <a:lstStyle/>
          <a:p>
            <a:pPr marL="0" indent="0" algn="ctr">
              <a:lnSpc>
                <a:spcPts val="2600"/>
              </a:lnSpc>
              <a:buNone/>
            </a:pPr>
            <a:r>
              <a:rPr lang="fr-FR" sz="1800" b="1" dirty="0" smtClean="0"/>
              <a:t>Certification de la chaîne de contrôle:</a:t>
            </a:r>
            <a:r>
              <a:rPr lang="fr-FR" sz="1800" dirty="0" smtClean="0"/>
              <a:t> </a:t>
            </a:r>
            <a:br>
              <a:rPr lang="fr-FR" sz="1800" dirty="0" smtClean="0"/>
            </a:br>
            <a:r>
              <a:rPr lang="fr-FR" sz="1800" dirty="0" smtClean="0"/>
              <a:t>un moyen d’assurer le suivi du bois tout au long  de la chaîne d’approvisionnement, de la forêt à l’utilisateur final</a:t>
            </a:r>
            <a:endParaRPr lang="en-GB" sz="1800" dirty="0"/>
          </a:p>
        </p:txBody>
      </p:sp>
      <p:pic>
        <p:nvPicPr>
          <p:cNvPr id="23"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50024" y="4063677"/>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9538" y="4077581"/>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9050" y="4077581"/>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08563" y="4077581"/>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67397" y="3929370"/>
            <a:ext cx="696515" cy="863600"/>
          </a:xfrm>
          <a:prstGeom prst="rect">
            <a:avLst/>
          </a:prstGeom>
          <a:noFill/>
          <a:ln w="9525">
            <a:solidFill>
              <a:schemeClr val="tx1"/>
            </a:solidFill>
            <a:miter lim="800000"/>
            <a:headEnd/>
            <a:tailEnd/>
          </a:ln>
        </p:spPr>
      </p:pic>
      <p:pic>
        <p:nvPicPr>
          <p:cNvPr id="28" name="Picture 23" descr="invoice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489475" y="3954447"/>
            <a:ext cx="681038" cy="865188"/>
          </a:xfrm>
          <a:prstGeom prst="rect">
            <a:avLst/>
          </a:prstGeom>
          <a:noFill/>
          <a:ln w="9525">
            <a:noFill/>
            <a:miter lim="800000"/>
            <a:headEnd/>
            <a:tailEnd/>
          </a:ln>
        </p:spPr>
      </p:pic>
      <p:pic>
        <p:nvPicPr>
          <p:cNvPr id="32" name="Picture 31" descr="LOG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55197" y="3141477"/>
            <a:ext cx="954024" cy="542544"/>
          </a:xfrm>
          <a:prstGeom prst="rect">
            <a:avLst/>
          </a:prstGeom>
        </p:spPr>
      </p:pic>
      <p:pic>
        <p:nvPicPr>
          <p:cNvPr id="33" name="Picture 32" descr="PROCESSING.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13277" y="2925503"/>
            <a:ext cx="1048512" cy="975360"/>
          </a:xfrm>
          <a:prstGeom prst="rect">
            <a:avLst/>
          </a:prstGeom>
        </p:spPr>
      </p:pic>
      <p:pic>
        <p:nvPicPr>
          <p:cNvPr id="35" name="Picture 34" descr="MEN AT DESK.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553637" y="2767533"/>
            <a:ext cx="883212" cy="968684"/>
          </a:xfrm>
          <a:prstGeom prst="rect">
            <a:avLst/>
          </a:prstGeom>
        </p:spPr>
      </p:pic>
      <p:pic>
        <p:nvPicPr>
          <p:cNvPr id="37" name="Picture 36" descr="FACTORY.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969461" y="2781438"/>
            <a:ext cx="1021396" cy="976987"/>
          </a:xfrm>
          <a:prstGeom prst="rect">
            <a:avLst/>
          </a:prstGeom>
        </p:spPr>
      </p:pic>
      <p:sp>
        <p:nvSpPr>
          <p:cNvPr id="48147" name="Rectangle 19"/>
          <p:cNvSpPr>
            <a:spLocks noChangeArrowheads="1"/>
          </p:cNvSpPr>
          <p:nvPr/>
        </p:nvSpPr>
        <p:spPr bwMode="auto">
          <a:xfrm flipV="1">
            <a:off x="883423" y="2587120"/>
            <a:ext cx="121586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1" name="Rectangle 19"/>
          <p:cNvSpPr>
            <a:spLocks noChangeArrowheads="1"/>
          </p:cNvSpPr>
          <p:nvPr/>
        </p:nvSpPr>
        <p:spPr bwMode="auto">
          <a:xfrm flipV="1">
            <a:off x="2800565" y="2568673"/>
            <a:ext cx="6265241" cy="2499172"/>
          </a:xfrm>
          <a:prstGeom prst="rect">
            <a:avLst/>
          </a:prstGeom>
          <a:noFill/>
          <a:ln w="28575" cmpd="sng">
            <a:solidFill>
              <a:srgbClr val="C00000"/>
            </a:solidFill>
            <a:miter lim="800000"/>
            <a:headEnd/>
            <a:tailEnd/>
          </a:ln>
        </p:spPr>
        <p:txBody>
          <a:bodyPr wrap="none" anchor="ctr"/>
          <a:lstStyle/>
          <a:p>
            <a:endParaRPr lang="en-GB" dirty="0"/>
          </a:p>
        </p:txBody>
      </p:sp>
      <p:sp>
        <p:nvSpPr>
          <p:cNvPr id="43" name="Rectangle 36"/>
          <p:cNvSpPr>
            <a:spLocks noChangeArrowheads="1"/>
          </p:cNvSpPr>
          <p:nvPr/>
        </p:nvSpPr>
        <p:spPr bwMode="auto">
          <a:xfrm>
            <a:off x="487860" y="2168563"/>
            <a:ext cx="2360848" cy="400110"/>
          </a:xfrm>
          <a:prstGeom prst="rect">
            <a:avLst/>
          </a:prstGeom>
          <a:noFill/>
          <a:ln w="9525">
            <a:noFill/>
            <a:miter lim="800000"/>
            <a:headEnd/>
            <a:tailEnd/>
          </a:ln>
        </p:spPr>
        <p:txBody>
          <a:bodyPr wrap="square">
            <a:spAutoFit/>
          </a:bodyPr>
          <a:lstStyle/>
          <a:p>
            <a:pPr algn="ctr"/>
            <a:r>
              <a:rPr lang="fr-FR" sz="2000" b="1" dirty="0" smtClean="0"/>
              <a:t>Certificat de l’UGF</a:t>
            </a:r>
            <a:endParaRPr lang="fr-FR" sz="2000" b="1" dirty="0"/>
          </a:p>
        </p:txBody>
      </p:sp>
      <p:sp>
        <p:nvSpPr>
          <p:cNvPr id="44" name="Rectangle 36"/>
          <p:cNvSpPr>
            <a:spLocks noChangeArrowheads="1"/>
          </p:cNvSpPr>
          <p:nvPr/>
        </p:nvSpPr>
        <p:spPr bwMode="auto">
          <a:xfrm>
            <a:off x="4858644" y="2137785"/>
            <a:ext cx="2105192" cy="461665"/>
          </a:xfrm>
          <a:prstGeom prst="rect">
            <a:avLst/>
          </a:prstGeom>
          <a:noFill/>
          <a:ln w="9525">
            <a:noFill/>
            <a:miter lim="800000"/>
            <a:headEnd/>
            <a:tailEnd/>
          </a:ln>
        </p:spPr>
        <p:txBody>
          <a:bodyPr wrap="none">
            <a:spAutoFit/>
          </a:bodyPr>
          <a:lstStyle/>
          <a:p>
            <a:r>
              <a:rPr lang="fr-FR" sz="2400" b="1" dirty="0" smtClean="0"/>
              <a:t>Certificats CdC </a:t>
            </a:r>
            <a:endParaRPr lang="fr-FR" sz="2400" b="1" dirty="0"/>
          </a:p>
        </p:txBody>
      </p:sp>
      <p:sp>
        <p:nvSpPr>
          <p:cNvPr id="45" name="Rectangle 3"/>
          <p:cNvSpPr>
            <a:spLocks noChangeArrowheads="1"/>
          </p:cNvSpPr>
          <p:nvPr/>
        </p:nvSpPr>
        <p:spPr bwMode="auto">
          <a:xfrm>
            <a:off x="633834" y="5086292"/>
            <a:ext cx="2027303" cy="2089150"/>
          </a:xfrm>
          <a:prstGeom prst="rect">
            <a:avLst/>
          </a:prstGeom>
          <a:noFill/>
          <a:ln w="9525">
            <a:noFill/>
            <a:miter lim="800000"/>
            <a:headEnd/>
            <a:tailEnd/>
          </a:ln>
        </p:spPr>
        <p:txBody>
          <a:bodyPr/>
          <a:lstStyle/>
          <a:p>
            <a:pPr algn="ctr">
              <a:lnSpc>
                <a:spcPts val="2600"/>
              </a:lnSpc>
              <a:spcBef>
                <a:spcPct val="20000"/>
              </a:spcBef>
            </a:pPr>
            <a:r>
              <a:rPr lang="fr-FR" b="1" dirty="0" smtClean="0">
                <a:cs typeface="Arial" panose="020B0604020202020204" pitchFamily="34" charset="0"/>
              </a:rPr>
              <a:t>Certification de gestion forestière:</a:t>
            </a:r>
            <a:r>
              <a:rPr lang="fr-FR" dirty="0" smtClean="0">
                <a:cs typeface="Arial" panose="020B0604020202020204" pitchFamily="34" charset="0"/>
              </a:rPr>
              <a:t> </a:t>
            </a:r>
          </a:p>
          <a:p>
            <a:pPr algn="ctr">
              <a:lnSpc>
                <a:spcPts val="2600"/>
              </a:lnSpc>
              <a:spcBef>
                <a:spcPct val="20000"/>
              </a:spcBef>
            </a:pPr>
            <a:r>
              <a:rPr lang="fr-FR" dirty="0" smtClean="0">
                <a:cs typeface="Arial" panose="020B0604020202020204" pitchFamily="34" charset="0"/>
              </a:rPr>
              <a:t>un système d’inspection des forêts</a:t>
            </a:r>
            <a:endParaRPr lang="fr-FR" dirty="0">
              <a:cs typeface="Arial" panose="020B0604020202020204" pitchFamily="34" charset="0"/>
            </a:endParaRPr>
          </a:p>
        </p:txBody>
      </p:sp>
      <p:pic>
        <p:nvPicPr>
          <p:cNvPr id="30" name="Picture 2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98368" y="2918020"/>
            <a:ext cx="972145" cy="576898"/>
          </a:xfrm>
          <a:prstGeom prst="rect">
            <a:avLst/>
          </a:prstGeom>
        </p:spPr>
      </p:pic>
      <p:sp>
        <p:nvSpPr>
          <p:cNvPr id="29" name="Right Arrow 28"/>
          <p:cNvSpPr/>
          <p:nvPr/>
        </p:nvSpPr>
        <p:spPr bwMode="auto">
          <a:xfrm>
            <a:off x="2223152" y="370638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31" name="Right Arrow 30"/>
          <p:cNvSpPr/>
          <p:nvPr/>
        </p:nvSpPr>
        <p:spPr bwMode="auto">
          <a:xfrm>
            <a:off x="3809221" y="328875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6" name="Right Arrow 45"/>
          <p:cNvSpPr/>
          <p:nvPr/>
        </p:nvSpPr>
        <p:spPr bwMode="auto">
          <a:xfrm>
            <a:off x="5433797" y="328549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7" name="Right Arrow 46"/>
          <p:cNvSpPr/>
          <p:nvPr/>
        </p:nvSpPr>
        <p:spPr bwMode="auto">
          <a:xfrm>
            <a:off x="7019153" y="3278894"/>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48" name="Right Arrow 47"/>
          <p:cNvSpPr/>
          <p:nvPr/>
        </p:nvSpPr>
        <p:spPr bwMode="auto">
          <a:xfrm>
            <a:off x="8478098" y="329086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18</a:t>
            </a:fld>
            <a:endParaRPr lang="zh-TW" altLang="en-US"/>
          </a:p>
        </p:txBody>
      </p:sp>
    </p:spTree>
    <p:extLst>
      <p:ext uri="{BB962C8B-B14F-4D97-AF65-F5344CB8AC3E}">
        <p14:creationId xmlns:p14="http://schemas.microsoft.com/office/powerpoint/2010/main" val="216101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43609" y="1205139"/>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22531" name="Rectangle 3"/>
          <p:cNvSpPr>
            <a:spLocks noGrp="1" noChangeArrowheads="1"/>
          </p:cNvSpPr>
          <p:nvPr>
            <p:ph idx="1"/>
          </p:nvPr>
        </p:nvSpPr>
        <p:spPr>
          <a:xfrm>
            <a:off x="343609" y="2206625"/>
            <a:ext cx="9355562" cy="4525963"/>
          </a:xfrm>
        </p:spPr>
        <p:txBody>
          <a:bodyPr/>
          <a:lstStyle/>
          <a:p>
            <a:pPr eaLnBrk="1" hangingPunct="1"/>
            <a:r>
              <a:rPr lang="fr-FR" dirty="0" smtClean="0">
                <a:ea typeface="ヒラギノ角ゴ Pro W3" charset="0"/>
              </a:rPr>
              <a:t>Actuellement, deux principaux systèmes: </a:t>
            </a:r>
          </a:p>
          <a:p>
            <a:pPr lvl="1">
              <a:buSzPct val="80000"/>
              <a:buFont typeface="Wingdings" panose="05000000000000000000" pitchFamily="2" charset="2"/>
              <a:buChar char="§"/>
            </a:pPr>
            <a:r>
              <a:rPr lang="fr-FR" dirty="0" smtClean="0">
                <a:ea typeface="ヒラギノ角ゴ Pro W3" charset="0"/>
              </a:rPr>
              <a:t>Le conseil de gestion forestière (</a:t>
            </a:r>
            <a:r>
              <a:rPr lang="fr-FR" i="1" dirty="0" smtClean="0">
                <a:ea typeface="ヒラギノ角ゴ Pro W3" charset="0"/>
              </a:rPr>
              <a:t>Forest Stewardship Council </a:t>
            </a:r>
            <a:r>
              <a:rPr lang="fr-FR" dirty="0" smtClean="0">
                <a:ea typeface="ヒラギノ角ゴ Pro W3" charset="0"/>
              </a:rPr>
              <a:t>– </a:t>
            </a:r>
            <a:r>
              <a:rPr lang="fr-FR" dirty="0">
                <a:ea typeface="ヒラギノ角ゴ Pro W3" charset="0"/>
              </a:rPr>
              <a:t>FSC®)</a:t>
            </a:r>
            <a:endParaRPr lang="fr-FR" dirty="0" smtClean="0">
              <a:ea typeface="ヒラギノ角ゴ Pro W3" charset="0"/>
            </a:endParaRPr>
          </a:p>
          <a:p>
            <a:pPr lvl="1" eaLnBrk="1" hangingPunct="1">
              <a:buSzPct val="80000"/>
              <a:buFont typeface="Wingdings" panose="05000000000000000000" pitchFamily="2" charset="2"/>
              <a:buChar char="§"/>
            </a:pPr>
            <a:r>
              <a:rPr lang="fr-FR" dirty="0" smtClean="0">
                <a:ea typeface="ヒラギノ角ゴ Pro W3" charset="0"/>
              </a:rPr>
              <a:t>Le programme de reconnaissance des certifications forestières (</a:t>
            </a:r>
            <a:r>
              <a:rPr lang="fr-FR" i="1" dirty="0" smtClean="0">
                <a:ea typeface="ヒラギノ角ゴ Pro W3" charset="0"/>
              </a:rPr>
              <a:t>Programme for the Endorsement of Forest Certification Schemes</a:t>
            </a:r>
            <a:r>
              <a:rPr lang="fr-FR" dirty="0" smtClean="0">
                <a:ea typeface="ヒラギノ角ゴ Pro W3" charset="0"/>
              </a:rPr>
              <a:t> – PEFC)</a:t>
            </a:r>
            <a:endParaRPr lang="fr-FR" dirty="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19</a:t>
            </a:fld>
            <a:endParaRPr lang="zh-TW" altLang="en-US"/>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4062400"/>
            <a:ext cx="3133725" cy="1639740"/>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150" y="4225765"/>
            <a:ext cx="1314450" cy="1476375"/>
          </a:xfrm>
          <a:prstGeom prst="rect">
            <a:avLst/>
          </a:prstGeom>
        </p:spPr>
      </p:pic>
    </p:spTree>
    <p:extLst>
      <p:ext uri="{BB962C8B-B14F-4D97-AF65-F5344CB8AC3E}">
        <p14:creationId xmlns:p14="http://schemas.microsoft.com/office/powerpoint/2010/main" val="316535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325759"/>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Certification forestière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7612" y="1210334"/>
            <a:ext cx="8229600" cy="1143000"/>
          </a:xfrm>
        </p:spPr>
        <p:txBody>
          <a:bodyPr/>
          <a:lstStyle/>
          <a:p>
            <a:r>
              <a:rPr lang="fr-FR" dirty="0" smtClean="0">
                <a:solidFill>
                  <a:srgbClr val="006600"/>
                </a:solidFill>
              </a:rPr>
              <a:t>Exemples de certificats</a:t>
            </a:r>
            <a:endParaRPr lang="fr-FR" dirty="0">
              <a:solidFill>
                <a:srgbClr val="006600"/>
              </a:solidFill>
            </a:endParaRPr>
          </a:p>
        </p:txBody>
      </p:sp>
      <p:graphicFrame>
        <p:nvGraphicFramePr>
          <p:cNvPr id="3074" name="Object 3"/>
          <p:cNvGraphicFramePr>
            <a:graphicFrameLocks noGrp="1" noChangeAspect="1"/>
          </p:cNvGraphicFramePr>
          <p:nvPr>
            <p:ph idx="1"/>
            <p:extLst>
              <p:ext uri="{D42A27DB-BD31-4B8C-83A1-F6EECF244321}">
                <p14:modId xmlns:p14="http://schemas.microsoft.com/office/powerpoint/2010/main" val="53766489"/>
              </p:ext>
            </p:extLst>
          </p:nvPr>
        </p:nvGraphicFramePr>
        <p:xfrm>
          <a:off x="2823778" y="2206625"/>
          <a:ext cx="5854700" cy="4525963"/>
        </p:xfrm>
        <a:graphic>
          <a:graphicData uri="http://schemas.openxmlformats.org/presentationml/2006/ole">
            <mc:AlternateContent xmlns:mc="http://schemas.openxmlformats.org/markup-compatibility/2006">
              <mc:Choice xmlns:v="urn:schemas-microsoft-com:vml" Requires="v">
                <p:oleObj spid="_x0000_s1100" name="Acrobat Document" r:id="rId4" imgW="7542857" imgH="5830114" progId="AcroExch.Document.11">
                  <p:embed/>
                </p:oleObj>
              </mc:Choice>
              <mc:Fallback>
                <p:oleObj name="Acrobat Document" r:id="rId4" imgW="7542857" imgH="5830114" progId="AcroExch.Document.11">
                  <p:embed/>
                  <p:pic>
                    <p:nvPicPr>
                      <p:cNvPr id="0" name="Picture 3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778" y="2206625"/>
                        <a:ext cx="5854700" cy="4525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6"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347612" y="2206625"/>
            <a:ext cx="2339752" cy="3194662"/>
          </a:xfrm>
          <a:ln>
            <a:solidFill>
              <a:schemeClr val="tx1"/>
            </a:solidFill>
          </a:ln>
        </p:spPr>
      </p:pic>
      <p:pic>
        <p:nvPicPr>
          <p:cNvPr id="3077"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7632559" y="2196125"/>
            <a:ext cx="2207292" cy="3205162"/>
          </a:xfrm>
          <a:prstGeom prst="rect">
            <a:avLst/>
          </a:prstGeom>
          <a:noFill/>
          <a:ln w="9525">
            <a:noFill/>
            <a:miter lim="800000"/>
            <a:headEnd/>
            <a:tailEnd/>
          </a:ln>
        </p:spPr>
      </p:pic>
      <p:pic>
        <p:nvPicPr>
          <p:cNvPr id="3078"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884922" y="4426745"/>
            <a:ext cx="2909009" cy="2305843"/>
          </a:xfrm>
          <a:prstGeom prst="rect">
            <a:avLst/>
          </a:prstGeom>
          <a:noFill/>
          <a:ln w="9525">
            <a:noFill/>
            <a:miter lim="800000"/>
            <a:headEnd/>
            <a:tailEnd/>
          </a:ln>
        </p:spPr>
      </p:pic>
      <p:pic>
        <p:nvPicPr>
          <p:cNvPr id="307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89999" y="3243861"/>
            <a:ext cx="2375042" cy="3488727"/>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20</a:t>
            </a:fld>
            <a:endParaRPr lang="zh-TW" altLang="en-US"/>
          </a:p>
        </p:txBody>
      </p:sp>
    </p:spTree>
    <p:extLst>
      <p:ext uri="{BB962C8B-B14F-4D97-AF65-F5344CB8AC3E}">
        <p14:creationId xmlns:p14="http://schemas.microsoft.com/office/powerpoint/2010/main" val="24139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50" y="2100261"/>
            <a:ext cx="4095750" cy="2143125"/>
          </a:xfrm>
          <a:prstGeom prst="rect">
            <a:avLst/>
          </a:prstGeom>
        </p:spPr>
      </p:pic>
      <p:sp>
        <p:nvSpPr>
          <p:cNvPr id="23554" name="Rectangle 2"/>
          <p:cNvSpPr>
            <a:spLocks noGrp="1" noChangeArrowheads="1"/>
          </p:cNvSpPr>
          <p:nvPr>
            <p:ph type="title"/>
          </p:nvPr>
        </p:nvSpPr>
        <p:spPr>
          <a:xfrm>
            <a:off x="360090" y="1175658"/>
            <a:ext cx="11304371" cy="993111"/>
          </a:xfrm>
        </p:spPr>
        <p:txBody>
          <a:bodyPr>
            <a:normAutofit/>
          </a:bodyPr>
          <a:lstStyle/>
          <a:p>
            <a:r>
              <a:rPr lang="fr-FR" dirty="0" smtClean="0">
                <a:solidFill>
                  <a:srgbClr val="006600"/>
                </a:solidFill>
                <a:ea typeface="ヒラギノ角ゴ Pro W3" charset="0"/>
              </a:rPr>
              <a:t>Conseil de soutien de la forêt (</a:t>
            </a:r>
            <a:r>
              <a:rPr lang="fr-FR" i="1" dirty="0" smtClean="0">
                <a:solidFill>
                  <a:srgbClr val="006600"/>
                </a:solidFill>
                <a:ea typeface="ヒラギノ角ゴ Pro W3" charset="0"/>
              </a:rPr>
              <a:t>Forest Stewardship Council </a:t>
            </a:r>
            <a:r>
              <a:rPr lang="fr-FR" dirty="0" smtClean="0">
                <a:solidFill>
                  <a:srgbClr val="006600"/>
                </a:solidFill>
                <a:ea typeface="ヒラギノ角ゴ Pro W3" charset="0"/>
              </a:rPr>
              <a:t>– </a:t>
            </a:r>
            <a:r>
              <a:rPr lang="fr-FR" dirty="0">
                <a:solidFill>
                  <a:srgbClr val="006600"/>
                </a:solidFill>
                <a:ea typeface="ヒラギノ角ゴ Pro W3" charset="0"/>
              </a:rPr>
              <a:t>FSC®)</a:t>
            </a:r>
          </a:p>
        </p:txBody>
      </p:sp>
      <p:sp>
        <p:nvSpPr>
          <p:cNvPr id="23555" name="Rectangle 3"/>
          <p:cNvSpPr>
            <a:spLocks noGrp="1" noChangeArrowheads="1"/>
          </p:cNvSpPr>
          <p:nvPr>
            <p:ph idx="1"/>
          </p:nvPr>
        </p:nvSpPr>
        <p:spPr>
          <a:xfrm>
            <a:off x="449871" y="2149474"/>
            <a:ext cx="8595275" cy="4251326"/>
          </a:xfrm>
        </p:spPr>
        <p:txBody>
          <a:bodyPr>
            <a:normAutofit fontScale="92500" lnSpcReduction="10000"/>
          </a:bodyPr>
          <a:lstStyle/>
          <a:p>
            <a:pPr eaLnBrk="1" hangingPunct="1">
              <a:lnSpc>
                <a:spcPct val="90000"/>
              </a:lnSpc>
            </a:pPr>
            <a:r>
              <a:rPr lang="fr-FR" dirty="0" smtClean="0">
                <a:ea typeface="ヒラギノ角ゴ Pro W3" charset="0"/>
              </a:rPr>
              <a:t>Créé en 1994 par des ONG, des commerçants et certaines parties du secteur forestier</a:t>
            </a:r>
          </a:p>
          <a:p>
            <a:pPr eaLnBrk="1" hangingPunct="1">
              <a:lnSpc>
                <a:spcPct val="90000"/>
              </a:lnSpc>
            </a:pPr>
            <a:r>
              <a:rPr lang="fr-FR" dirty="0" smtClean="0">
                <a:ea typeface="ヒラギノ角ゴ Pro W3" charset="0"/>
              </a:rPr>
              <a:t>Siège à Bonn, Allemagne</a:t>
            </a:r>
          </a:p>
          <a:p>
            <a:pPr eaLnBrk="1" hangingPunct="1">
              <a:lnSpc>
                <a:spcPct val="90000"/>
              </a:lnSpc>
            </a:pPr>
            <a:r>
              <a:rPr lang="fr-FR" dirty="0" smtClean="0">
                <a:ea typeface="ヒラギノ角ゴ Pro W3" charset="0"/>
              </a:rPr>
              <a:t>Vise à promouvoir une gestion respectueuse de l’environnement, socialement bénéfique et économiquement viable des forêts mondiales</a:t>
            </a:r>
          </a:p>
          <a:p>
            <a:r>
              <a:rPr lang="fr-FR" dirty="0" smtClean="0">
                <a:ea typeface="ヒラギノ角ゴ Pro W3" charset="0"/>
              </a:rPr>
              <a:t>A élaboré les principes et critères </a:t>
            </a:r>
            <a:r>
              <a:rPr lang="fr-FR" dirty="0">
                <a:ea typeface="ヒラギノ角ゴ Pro W3" charset="0"/>
              </a:rPr>
              <a:t>FSC® </a:t>
            </a:r>
            <a:r>
              <a:rPr lang="fr-FR" dirty="0" smtClean="0">
                <a:ea typeface="ヒラギノ角ゴ Pro W3" charset="0"/>
              </a:rPr>
              <a:t>de bonne gestion forestière au niveau mondial</a:t>
            </a:r>
          </a:p>
          <a:p>
            <a:pPr eaLnBrk="1" hangingPunct="1">
              <a:lnSpc>
                <a:spcPct val="90000"/>
              </a:lnSpc>
            </a:pPr>
            <a:r>
              <a:rPr lang="fr-FR" dirty="0" smtClean="0">
                <a:ea typeface="ヒラギノ角ゴ Pro W3" charset="0"/>
              </a:rPr>
              <a:t>Association ouverte à tous, sauf aux gouvernements</a:t>
            </a:r>
          </a:p>
          <a:p>
            <a:pPr eaLnBrk="1" hangingPunct="1">
              <a:lnSpc>
                <a:spcPct val="90000"/>
              </a:lnSpc>
            </a:pPr>
            <a:r>
              <a:rPr lang="fr-FR" dirty="0" smtClean="0">
                <a:ea typeface="ヒラギノ角ゴ Pro W3" charset="0"/>
              </a:rPr>
              <a:t>Privilégié par les ONG et certains secteurs du marché</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21</a:t>
            </a:fld>
            <a:endParaRPr lang="zh-TW" altLang="en-US"/>
          </a:p>
        </p:txBody>
      </p:sp>
    </p:spTree>
    <p:extLst>
      <p:ext uri="{BB962C8B-B14F-4D97-AF65-F5344CB8AC3E}">
        <p14:creationId xmlns:p14="http://schemas.microsoft.com/office/powerpoint/2010/main" val="879622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8" y="1105013"/>
            <a:ext cx="11685366" cy="1325563"/>
          </a:xfrm>
        </p:spPr>
        <p:txBody>
          <a:bodyPr>
            <a:normAutofit/>
          </a:bodyPr>
          <a:lstStyle/>
          <a:p>
            <a:pPr eaLnBrk="1" hangingPunct="1"/>
            <a:r>
              <a:rPr lang="fr-FR" dirty="0" smtClean="0">
                <a:solidFill>
                  <a:srgbClr val="006600"/>
                </a:solidFill>
                <a:ea typeface="ヒラギノ角ゴ Pro W3" charset="0"/>
              </a:rPr>
              <a:t>Programme de reconnaissance des certifications forestières (PEFC)</a:t>
            </a:r>
            <a:endParaRPr lang="fr-FR" dirty="0">
              <a:solidFill>
                <a:srgbClr val="006600"/>
              </a:solidFill>
              <a:ea typeface="ヒラギノ角ゴ Pro W3" charset="0"/>
            </a:endParaRPr>
          </a:p>
        </p:txBody>
      </p:sp>
      <p:sp>
        <p:nvSpPr>
          <p:cNvPr id="24579" name="Rectangle 3"/>
          <p:cNvSpPr>
            <a:spLocks noGrp="1" noChangeArrowheads="1"/>
          </p:cNvSpPr>
          <p:nvPr>
            <p:ph idx="1"/>
          </p:nvPr>
        </p:nvSpPr>
        <p:spPr>
          <a:xfrm>
            <a:off x="343348" y="2206625"/>
            <a:ext cx="8800652" cy="4525963"/>
          </a:xfrm>
        </p:spPr>
        <p:txBody>
          <a:bodyPr>
            <a:noAutofit/>
          </a:bodyPr>
          <a:lstStyle/>
          <a:p>
            <a:pPr eaLnBrk="1" hangingPunct="1">
              <a:lnSpc>
                <a:spcPct val="80000"/>
              </a:lnSpc>
            </a:pPr>
            <a:r>
              <a:rPr lang="fr-FR" dirty="0" smtClean="0">
                <a:ea typeface="ヒラギノ角ゴ Pro W3" charset="0"/>
              </a:rPr>
              <a:t>Créé en 1999 par des associations de petits propriétaires forestiers européens</a:t>
            </a:r>
          </a:p>
          <a:p>
            <a:pPr eaLnBrk="1" hangingPunct="1">
              <a:lnSpc>
                <a:spcPct val="80000"/>
              </a:lnSpc>
            </a:pPr>
            <a:r>
              <a:rPr lang="fr-FR" dirty="0" smtClean="0">
                <a:ea typeface="ヒラギノ角ゴ Pro W3" charset="0"/>
              </a:rPr>
              <a:t>Siège à Genève, Suisse</a:t>
            </a:r>
          </a:p>
          <a:p>
            <a:pPr eaLnBrk="1" hangingPunct="1">
              <a:lnSpc>
                <a:spcPct val="80000"/>
              </a:lnSpc>
            </a:pPr>
            <a:r>
              <a:rPr lang="fr-FR" dirty="0" smtClean="0">
                <a:ea typeface="ヒラギノ角ゴ Pro W3" charset="0"/>
              </a:rPr>
              <a:t>Offre un mécanisme de reconnaissance mutuelle entre les systèmes nationaux</a:t>
            </a:r>
          </a:p>
          <a:p>
            <a:pPr eaLnBrk="1" hangingPunct="1">
              <a:lnSpc>
                <a:spcPct val="80000"/>
              </a:lnSpc>
            </a:pPr>
            <a:r>
              <a:rPr lang="fr-FR" dirty="0" smtClean="0">
                <a:ea typeface="ヒラギノ角ゴ Pro W3" charset="0"/>
              </a:rPr>
              <a:t>Utilise les orientations paneuropéennes sur la gestion durable des forêts (intergouvernementales) comme norme mondiale</a:t>
            </a:r>
          </a:p>
          <a:p>
            <a:pPr eaLnBrk="1" hangingPunct="1">
              <a:lnSpc>
                <a:spcPct val="80000"/>
              </a:lnSpc>
            </a:pPr>
            <a:r>
              <a:rPr lang="fr-FR" dirty="0" smtClean="0">
                <a:ea typeface="ヒラギノ角ゴ Pro W3" charset="0"/>
              </a:rPr>
              <a:t>Ouvert à l’adhésion de systèmes de certification nationaux et de certaines associations</a:t>
            </a:r>
          </a:p>
          <a:p>
            <a:pPr eaLnBrk="1" hangingPunct="1">
              <a:lnSpc>
                <a:spcPct val="80000"/>
              </a:lnSpc>
            </a:pPr>
            <a:r>
              <a:rPr lang="fr-FR" dirty="0" smtClean="0">
                <a:ea typeface="ヒラギノ角ゴ Pro W3" charset="0"/>
              </a:rPr>
              <a:t>A reconnu 36 systèmes nationaux </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22</a:t>
            </a:fld>
            <a:endParaRPr lang="zh-TW" altLang="en-US"/>
          </a:p>
        </p:txBody>
      </p:sp>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30" y="2334552"/>
            <a:ext cx="2118013" cy="2378928"/>
          </a:xfrm>
          <a:prstGeom prst="rect">
            <a:avLst/>
          </a:prstGeom>
        </p:spPr>
      </p:pic>
    </p:spTree>
    <p:extLst>
      <p:ext uri="{BB962C8B-B14F-4D97-AF65-F5344CB8AC3E}">
        <p14:creationId xmlns:p14="http://schemas.microsoft.com/office/powerpoint/2010/main" val="1429695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81662"/>
            <a:ext cx="10629452" cy="1143000"/>
          </a:xfrm>
        </p:spPr>
        <p:txBody>
          <a:bodyPr>
            <a:normAutofit/>
          </a:bodyPr>
          <a:lstStyle/>
          <a:p>
            <a:r>
              <a:rPr lang="fr-FR" dirty="0" smtClean="0">
                <a:solidFill>
                  <a:srgbClr val="006600"/>
                </a:solidFill>
              </a:rPr>
              <a:t>Progression des superficies de forêts certifiées 2000-2012</a:t>
            </a:r>
            <a:endParaRPr lang="fr-FR" dirty="0">
              <a:solidFill>
                <a:srgbClr val="006600"/>
              </a:solidFill>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23</a:t>
            </a:fld>
            <a:endParaRPr lang="zh-TW" altLang="en-US"/>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63" y="2282082"/>
            <a:ext cx="73723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p:cNvSpPr txBox="1"/>
          <p:nvPr/>
        </p:nvSpPr>
        <p:spPr>
          <a:xfrm>
            <a:off x="6894038" y="6334583"/>
            <a:ext cx="4111246" cy="276999"/>
          </a:xfrm>
          <a:prstGeom prst="rect">
            <a:avLst/>
          </a:prstGeom>
          <a:noFill/>
        </p:spPr>
        <p:txBody>
          <a:bodyPr wrap="square" rtlCol="0">
            <a:spAutoFit/>
          </a:bodyPr>
          <a:lstStyle/>
          <a:p>
            <a:r>
              <a:rPr lang="de-DE" sz="1200" dirty="0">
                <a:solidFill>
                  <a:schemeClr val="tx1">
                    <a:lumMod val="50000"/>
                    <a:lumOff val="50000"/>
                  </a:schemeClr>
                </a:solidFill>
              </a:rPr>
              <a:t>Source: http://www.bipindicators.net/forestcertification</a:t>
            </a:r>
          </a:p>
        </p:txBody>
      </p:sp>
      <p:sp>
        <p:nvSpPr>
          <p:cNvPr id="9" name="Textfeld 8"/>
          <p:cNvSpPr txBox="1"/>
          <p:nvPr/>
        </p:nvSpPr>
        <p:spPr>
          <a:xfrm>
            <a:off x="7883290" y="3143393"/>
            <a:ext cx="3572159" cy="1200329"/>
          </a:xfrm>
          <a:prstGeom prst="rect">
            <a:avLst/>
          </a:prstGeom>
          <a:noFill/>
        </p:spPr>
        <p:txBody>
          <a:bodyPr wrap="square" rtlCol="0">
            <a:spAutoFit/>
          </a:bodyPr>
          <a:lstStyle/>
          <a:p>
            <a:r>
              <a:rPr lang="fr-FR" dirty="0"/>
              <a:t>Surface totale des forêts certifiées par FSC et PEFC dans les régions boréales, tempérées et tropicales (en ha). </a:t>
            </a:r>
            <a:endParaRPr lang="de-DE" dirty="0"/>
          </a:p>
        </p:txBody>
      </p:sp>
    </p:spTree>
    <p:extLst>
      <p:ext uri="{BB962C8B-B14F-4D97-AF65-F5344CB8AC3E}">
        <p14:creationId xmlns:p14="http://schemas.microsoft.com/office/powerpoint/2010/main" val="159324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43175523"/>
              </p:ext>
            </p:extLst>
          </p:nvPr>
        </p:nvGraphicFramePr>
        <p:xfrm>
          <a:off x="406206" y="2404333"/>
          <a:ext cx="8869915" cy="3284235"/>
        </p:xfrm>
        <a:graphic>
          <a:graphicData uri="http://schemas.openxmlformats.org/drawingml/2006/table">
            <a:tbl>
              <a:tblPr firstRow="1" bandRow="1">
                <a:tableStyleId>{F5AB1C69-6EDB-4FF4-983F-18BD219EF322}</a:tableStyleId>
              </a:tblPr>
              <a:tblGrid>
                <a:gridCol w="2335193"/>
                <a:gridCol w="3179646"/>
                <a:gridCol w="3355076"/>
              </a:tblGrid>
              <a:tr h="877316">
                <a:tc>
                  <a:txBody>
                    <a:bodyPr/>
                    <a:lstStyle/>
                    <a:p>
                      <a:pPr algn="l"/>
                      <a:endParaRPr lang="fr-FR" sz="2000" noProof="0" dirty="0">
                        <a:solidFill>
                          <a:schemeClr val="tx1"/>
                        </a:solidFill>
                        <a:latin typeface="+mn-lt"/>
                      </a:endParaRPr>
                    </a:p>
                  </a:txBody>
                  <a:tcPr anchor="ctr"/>
                </a:tc>
                <a:tc>
                  <a:txBody>
                    <a:bodyPr/>
                    <a:lstStyle/>
                    <a:p>
                      <a:pPr algn="l"/>
                      <a:r>
                        <a:rPr lang="fr-FR" sz="2000" noProof="0" dirty="0" smtClean="0"/>
                        <a:t>FSC®</a:t>
                      </a:r>
                    </a:p>
                    <a:p>
                      <a:pPr algn="l"/>
                      <a:r>
                        <a:rPr lang="fr-FR" sz="2000" noProof="0" dirty="0" smtClean="0"/>
                        <a:t>(11/2014)</a:t>
                      </a:r>
                      <a:endParaRPr lang="fr-FR" sz="2000" b="0" noProof="0" dirty="0">
                        <a:solidFill>
                          <a:srgbClr val="FFFFFF"/>
                        </a:solidFill>
                        <a:latin typeface="+mn-lt"/>
                      </a:endParaRPr>
                    </a:p>
                  </a:txBody>
                  <a:tcPr anchor="ctr"/>
                </a:tc>
                <a:tc>
                  <a:txBody>
                    <a:bodyPr/>
                    <a:lstStyle/>
                    <a:p>
                      <a:pPr algn="l"/>
                      <a:r>
                        <a:rPr lang="fr-FR" sz="2000" noProof="0" dirty="0" smtClean="0"/>
                        <a:t>PEFC </a:t>
                      </a:r>
                    </a:p>
                    <a:p>
                      <a:pPr algn="l"/>
                      <a:r>
                        <a:rPr lang="fr-FR" sz="2000" noProof="0" dirty="0" smtClean="0"/>
                        <a:t>(11/2014)</a:t>
                      </a:r>
                      <a:endParaRPr lang="fr-FR" sz="2000" b="0" noProof="0" dirty="0">
                        <a:solidFill>
                          <a:srgbClr val="FFFFFF"/>
                        </a:solidFill>
                        <a:latin typeface="+mn-lt"/>
                      </a:endParaRPr>
                    </a:p>
                  </a:txBody>
                  <a:tcPr anchor="ctr"/>
                </a:tc>
              </a:tr>
              <a:tr h="468957">
                <a:tc>
                  <a:txBody>
                    <a:bodyPr/>
                    <a:lstStyle/>
                    <a:p>
                      <a:pPr algn="l"/>
                      <a:r>
                        <a:rPr lang="fr-FR" sz="2000" noProof="0" dirty="0" smtClean="0"/>
                        <a:t>Pays </a:t>
                      </a:r>
                      <a:r>
                        <a:rPr lang="fr-FR" sz="1800" kern="1200" dirty="0" smtClean="0">
                          <a:solidFill>
                            <a:schemeClr val="dk1"/>
                          </a:solidFill>
                          <a:effectLst/>
                          <a:latin typeface="+mn-lt"/>
                          <a:ea typeface="+mn-ea"/>
                          <a:cs typeface="+mn-cs"/>
                        </a:rPr>
                        <a:t>possédant des zones forestières certifiées</a:t>
                      </a:r>
                      <a:endParaRPr lang="fr-FR" sz="2000" b="1"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79</a:t>
                      </a:r>
                      <a:endParaRPr lang="fr-FR" sz="2000" b="0" noProof="0" dirty="0">
                        <a:solidFill>
                          <a:schemeClr val="tx1"/>
                        </a:solidFill>
                        <a:latin typeface="+mn-lt"/>
                      </a:endParaRPr>
                    </a:p>
                  </a:txBody>
                  <a:tcPr anchor="ctr"/>
                </a:tc>
                <a:tc>
                  <a:txBody>
                    <a:bodyPr/>
                    <a:lstStyle/>
                    <a:p>
                      <a:pPr algn="l"/>
                      <a:r>
                        <a:rPr lang="fr-FR" sz="2000" b="0" noProof="0" dirty="0" smtClean="0">
                          <a:solidFill>
                            <a:schemeClr val="dk1"/>
                          </a:solidFill>
                          <a:latin typeface="+mn-lt"/>
                        </a:rPr>
                        <a:t>29</a:t>
                      </a:r>
                      <a:endParaRPr lang="fr-FR" sz="2000" b="0" noProof="0" dirty="0">
                        <a:solidFill>
                          <a:schemeClr val="tx1"/>
                        </a:solidFill>
                        <a:latin typeface="+mn-lt"/>
                      </a:endParaRPr>
                    </a:p>
                  </a:txBody>
                  <a:tcPr anchor="ctr"/>
                </a:tc>
              </a:tr>
              <a:tr h="597943">
                <a:tc>
                  <a:txBody>
                    <a:bodyPr/>
                    <a:lstStyle/>
                    <a:p>
                      <a:pPr algn="l"/>
                      <a:r>
                        <a:rPr lang="fr-FR" sz="2000" noProof="0" dirty="0" smtClean="0"/>
                        <a:t>Superficie certifiée</a:t>
                      </a:r>
                    </a:p>
                    <a:p>
                      <a:pPr algn="l"/>
                      <a:r>
                        <a:rPr lang="fr-FR" sz="2000" noProof="0" dirty="0" smtClean="0"/>
                        <a:t>(millions ha) </a:t>
                      </a:r>
                      <a:endParaRPr lang="fr-FR" sz="2000" b="1" noProof="0" dirty="0">
                        <a:solidFill>
                          <a:schemeClr val="tx1"/>
                        </a:solidFill>
                        <a:latin typeface="+mn-lt"/>
                      </a:endParaRPr>
                    </a:p>
                  </a:txBody>
                  <a:tcPr anchor="ctr"/>
                </a:tc>
                <a:tc>
                  <a:txBody>
                    <a:bodyPr/>
                    <a:lstStyle/>
                    <a:p>
                      <a:pPr algn="l"/>
                      <a:r>
                        <a:rPr lang="fr-FR" sz="2000" noProof="0" dirty="0" smtClean="0"/>
                        <a:t>183</a:t>
                      </a:r>
                      <a:endParaRPr lang="fr-FR" sz="2000" b="0" noProof="0" dirty="0">
                        <a:solidFill>
                          <a:schemeClr val="tx1"/>
                        </a:solidFill>
                        <a:latin typeface="+mn-lt"/>
                      </a:endParaRPr>
                    </a:p>
                  </a:txBody>
                  <a:tcPr anchor="ctr"/>
                </a:tc>
                <a:tc>
                  <a:txBody>
                    <a:bodyPr/>
                    <a:lstStyle/>
                    <a:p>
                      <a:pPr algn="l"/>
                      <a:r>
                        <a:rPr lang="fr-FR" sz="2000" noProof="0" dirty="0" smtClean="0"/>
                        <a:t>264,9</a:t>
                      </a:r>
                      <a:endParaRPr lang="fr-FR" sz="2000" b="0" noProof="0" dirty="0">
                        <a:solidFill>
                          <a:schemeClr val="tx1"/>
                        </a:solidFill>
                        <a:latin typeface="+mn-lt"/>
                      </a:endParaRPr>
                    </a:p>
                  </a:txBody>
                  <a:tcPr anchor="ctr"/>
                </a:tc>
              </a:tr>
              <a:tr h="760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Certificats </a:t>
                      </a:r>
                      <a:r>
                        <a:rPr lang="fr-FR" sz="2000" noProof="0" dirty="0" err="1" smtClean="0"/>
                        <a:t>CdC</a:t>
                      </a:r>
                      <a:endParaRPr lang="fr-FR" sz="2000" noProof="0" dirty="0" smtClean="0"/>
                    </a:p>
                  </a:txBody>
                  <a:tcPr anchor="ctr"/>
                </a:tc>
                <a:tc>
                  <a:txBody>
                    <a:bodyPr/>
                    <a:lstStyle/>
                    <a:p>
                      <a:pPr algn="l"/>
                      <a:r>
                        <a:rPr lang="fr-FR" sz="2000" noProof="0" dirty="0" smtClean="0"/>
                        <a:t>28 248 (112</a:t>
                      </a:r>
                      <a:r>
                        <a:rPr lang="fr-FR" sz="2000" baseline="0" noProof="0" dirty="0" smtClean="0"/>
                        <a:t> pays)</a:t>
                      </a:r>
                      <a:endParaRPr lang="fr-FR" sz="2000" b="0" noProof="0" dirty="0">
                        <a:solidFill>
                          <a:schemeClr val="tx1"/>
                        </a:solidFill>
                        <a:latin typeface="+mn-lt"/>
                      </a:endParaRPr>
                    </a:p>
                  </a:txBody>
                  <a:tcPr anchor="ctr"/>
                </a:tc>
                <a:tc>
                  <a:txBody>
                    <a:bodyPr/>
                    <a:lstStyle/>
                    <a:p>
                      <a:pPr algn="l"/>
                      <a:r>
                        <a:rPr lang="en-GB" sz="2000" baseline="0" dirty="0" smtClean="0"/>
                        <a:t>15 804</a:t>
                      </a:r>
                      <a:r>
                        <a:rPr lang="en-GB" sz="2000" dirty="0" smtClean="0"/>
                        <a:t> </a:t>
                      </a:r>
                      <a:r>
                        <a:rPr lang="fr-FR" sz="2000" noProof="0" dirty="0" smtClean="0"/>
                        <a:t>(65 pays)</a:t>
                      </a:r>
                      <a:endParaRPr lang="fr-FR" sz="2000" b="0" noProof="0" dirty="0">
                        <a:solidFill>
                          <a:schemeClr val="tx1"/>
                        </a:solidFill>
                        <a:latin typeface="+mn-lt"/>
                      </a:endParaRPr>
                    </a:p>
                  </a:txBody>
                  <a:tcPr anchor="ctr"/>
                </a:tc>
              </a:tr>
            </a:tbl>
          </a:graphicData>
        </a:graphic>
      </p:graphicFrame>
      <p:sp>
        <p:nvSpPr>
          <p:cNvPr id="6" name="Title 5"/>
          <p:cNvSpPr>
            <a:spLocks noGrp="1"/>
          </p:cNvSpPr>
          <p:nvPr>
            <p:ph type="title"/>
          </p:nvPr>
        </p:nvSpPr>
        <p:spPr>
          <a:xfrm>
            <a:off x="315686" y="1164771"/>
            <a:ext cx="8229600" cy="1143000"/>
          </a:xfrm>
        </p:spPr>
        <p:txBody>
          <a:bodyPr/>
          <a:lstStyle/>
          <a:p>
            <a:r>
              <a:rPr lang="fr-FR" dirty="0" smtClean="0">
                <a:solidFill>
                  <a:srgbClr val="006600"/>
                </a:solidFill>
              </a:rPr>
              <a:t>Comparaison </a:t>
            </a:r>
            <a:r>
              <a:rPr lang="fr-FR" dirty="0">
                <a:solidFill>
                  <a:srgbClr val="006600"/>
                </a:solidFill>
              </a:rPr>
              <a:t>FSC®/PEFC</a:t>
            </a: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24</a:t>
            </a:fld>
            <a:endParaRPr lang="zh-TW" altLang="en-US"/>
          </a:p>
        </p:txBody>
      </p:sp>
      <p:sp>
        <p:nvSpPr>
          <p:cNvPr id="5" name="Textfeld 4"/>
          <p:cNvSpPr txBox="1"/>
          <p:nvPr/>
        </p:nvSpPr>
        <p:spPr>
          <a:xfrm>
            <a:off x="532263" y="5977719"/>
            <a:ext cx="7765576" cy="646331"/>
          </a:xfrm>
          <a:prstGeom prst="rect">
            <a:avLst/>
          </a:prstGeom>
          <a:noFill/>
        </p:spPr>
        <p:txBody>
          <a:bodyPr wrap="square" rtlCol="0">
            <a:spAutoFit/>
          </a:bodyPr>
          <a:lstStyle/>
          <a:p>
            <a:r>
              <a:rPr lang="de-DE" sz="1200" dirty="0"/>
              <a:t>Source: </a:t>
            </a:r>
            <a:endParaRPr lang="de-DE" sz="1200" dirty="0" smtClean="0"/>
          </a:p>
          <a:p>
            <a:r>
              <a:rPr lang="de-DE" sz="1200" dirty="0" smtClean="0"/>
              <a:t>FSC: </a:t>
            </a:r>
            <a:r>
              <a:rPr lang="de-DE" sz="1200" dirty="0" smtClean="0">
                <a:hlinkClick r:id="rId3"/>
              </a:rPr>
              <a:t>https</a:t>
            </a:r>
            <a:r>
              <a:rPr lang="de-DE" sz="1200" dirty="0">
                <a:hlinkClick r:id="rId3"/>
              </a:rPr>
              <a:t>://</a:t>
            </a:r>
            <a:r>
              <a:rPr lang="de-DE" sz="1200" dirty="0" smtClean="0">
                <a:hlinkClick r:id="rId3"/>
              </a:rPr>
              <a:t>ic.fsc.org/facts-figures.19.htm</a:t>
            </a:r>
            <a:endParaRPr lang="de-DE" sz="1200" dirty="0" smtClean="0"/>
          </a:p>
          <a:p>
            <a:r>
              <a:rPr lang="de-DE" sz="1200" dirty="0"/>
              <a:t>PEFC: </a:t>
            </a:r>
            <a:r>
              <a:rPr lang="de-DE" sz="1200" dirty="0">
                <a:hlinkClick r:id="rId4"/>
              </a:rPr>
              <a:t>http://</a:t>
            </a:r>
            <a:r>
              <a:rPr lang="de-DE" sz="1200" dirty="0" smtClean="0">
                <a:hlinkClick r:id="rId4"/>
              </a:rPr>
              <a:t>pefc.org/about-pefc/who-we-are/facts-a-figures</a:t>
            </a:r>
            <a:r>
              <a:rPr lang="de-DE" sz="1200" dirty="0" smtClean="0"/>
              <a:t>  </a:t>
            </a:r>
            <a:endParaRPr lang="de-DE" sz="1200" dirty="0"/>
          </a:p>
        </p:txBody>
      </p:sp>
    </p:spTree>
    <p:extLst>
      <p:ext uri="{BB962C8B-B14F-4D97-AF65-F5344CB8AC3E}">
        <p14:creationId xmlns:p14="http://schemas.microsoft.com/office/powerpoint/2010/main" val="1933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0777"/>
            <a:ext cx="9320800" cy="1143000"/>
          </a:xfrm>
        </p:spPr>
        <p:txBody>
          <a:bodyPr/>
          <a:lstStyle/>
          <a:p>
            <a:r>
              <a:rPr lang="fr-FR" dirty="0" smtClean="0">
                <a:solidFill>
                  <a:srgbClr val="006600"/>
                </a:solidFill>
              </a:rPr>
              <a:t>Norme de gestion forestière </a:t>
            </a:r>
            <a:r>
              <a:rPr lang="fr-FR" dirty="0">
                <a:solidFill>
                  <a:srgbClr val="006600"/>
                </a:solidFill>
              </a:rPr>
              <a:t>FSC® </a:t>
            </a:r>
            <a:r>
              <a:rPr lang="fr-FR" dirty="0" smtClean="0">
                <a:solidFill>
                  <a:srgbClr val="006600"/>
                </a:solidFill>
              </a:rPr>
              <a:t>: 10 Principes </a:t>
            </a:r>
            <a:r>
              <a:rPr lang="en-GB" dirty="0">
                <a:solidFill>
                  <a:srgbClr val="006600"/>
                </a:solidFill>
              </a:rPr>
              <a:t>(1/2) </a:t>
            </a:r>
            <a:endParaRPr lang="fr-FR" dirty="0">
              <a:solidFill>
                <a:srgbClr val="006600"/>
              </a:solidFill>
            </a:endParaRPr>
          </a:p>
        </p:txBody>
      </p:sp>
      <p:sp>
        <p:nvSpPr>
          <p:cNvPr id="5" name="Content Placeholder 4"/>
          <p:cNvSpPr>
            <a:spLocks noGrp="1"/>
          </p:cNvSpPr>
          <p:nvPr>
            <p:ph idx="1"/>
          </p:nvPr>
        </p:nvSpPr>
        <p:spPr>
          <a:xfrm>
            <a:off x="511628" y="2017988"/>
            <a:ext cx="11280979" cy="693682"/>
          </a:xfrm>
        </p:spPr>
        <p:txBody>
          <a:bodyPr>
            <a:noAutofit/>
          </a:bodyPr>
          <a:lstStyle/>
          <a:p>
            <a:pPr marL="0" indent="0">
              <a:buNone/>
            </a:pPr>
            <a:r>
              <a:rPr lang="fr-FR" sz="1800" dirty="0">
                <a:solidFill>
                  <a:schemeClr val="bg1">
                    <a:lumMod val="50000"/>
                  </a:schemeClr>
                </a:solidFill>
              </a:rPr>
              <a:t>Note: FSC a révisé ses principes et </a:t>
            </a:r>
            <a:r>
              <a:rPr lang="fr-FR" sz="1800" dirty="0" smtClean="0">
                <a:solidFill>
                  <a:schemeClr val="bg1">
                    <a:lumMod val="50000"/>
                  </a:schemeClr>
                </a:solidFill>
              </a:rPr>
              <a:t>critères. Les P&amp;C (ci-dessous </a:t>
            </a:r>
            <a:r>
              <a:rPr lang="fr-FR" sz="1800" dirty="0">
                <a:solidFill>
                  <a:schemeClr val="bg1">
                    <a:lumMod val="50000"/>
                  </a:schemeClr>
                </a:solidFill>
              </a:rPr>
              <a:t>entre parenthèses) révisé </a:t>
            </a:r>
            <a:r>
              <a:rPr lang="fr-FR" sz="1800" dirty="0" smtClean="0">
                <a:solidFill>
                  <a:schemeClr val="bg1">
                    <a:lumMod val="50000"/>
                  </a:schemeClr>
                </a:solidFill>
              </a:rPr>
              <a:t>s ont </a:t>
            </a:r>
            <a:r>
              <a:rPr lang="fr-FR" sz="1800" dirty="0">
                <a:solidFill>
                  <a:schemeClr val="bg1">
                    <a:lumMod val="50000"/>
                  </a:schemeClr>
                </a:solidFill>
              </a:rPr>
              <a:t>été approuvé </a:t>
            </a:r>
            <a:r>
              <a:rPr lang="fr-FR" sz="1800" dirty="0" smtClean="0">
                <a:solidFill>
                  <a:schemeClr val="bg1">
                    <a:lumMod val="50000"/>
                  </a:schemeClr>
                </a:solidFill>
              </a:rPr>
              <a:t>s en </a:t>
            </a:r>
            <a:r>
              <a:rPr lang="fr-FR" sz="1800" dirty="0">
                <a:solidFill>
                  <a:schemeClr val="bg1">
                    <a:lumMod val="50000"/>
                  </a:schemeClr>
                </a:solidFill>
              </a:rPr>
              <a:t>Février 2012. Néanmoins, ils ne doivent pas être </a:t>
            </a:r>
            <a:r>
              <a:rPr lang="fr-FR" sz="1800" dirty="0" smtClean="0">
                <a:solidFill>
                  <a:schemeClr val="bg1">
                    <a:lumMod val="50000"/>
                  </a:schemeClr>
                </a:solidFill>
              </a:rPr>
              <a:t>utilisés </a:t>
            </a:r>
            <a:r>
              <a:rPr lang="fr-FR" sz="1800" dirty="0">
                <a:solidFill>
                  <a:schemeClr val="bg1">
                    <a:lumMod val="50000"/>
                  </a:schemeClr>
                </a:solidFill>
              </a:rPr>
              <a:t>pour l'audit </a:t>
            </a:r>
            <a:r>
              <a:rPr lang="fr-FR" sz="1800" dirty="0" smtClean="0">
                <a:solidFill>
                  <a:schemeClr val="bg1">
                    <a:lumMod val="50000"/>
                  </a:schemeClr>
                </a:solidFill>
              </a:rPr>
              <a:t>jusqu'à l'achèvement des Indicateurs </a:t>
            </a:r>
            <a:r>
              <a:rPr lang="de-DE" sz="1800" dirty="0" err="1">
                <a:solidFill>
                  <a:schemeClr val="bg1">
                    <a:lumMod val="50000"/>
                  </a:schemeClr>
                </a:solidFill>
              </a:rPr>
              <a:t>Génériques</a:t>
            </a:r>
            <a:r>
              <a:rPr lang="de-DE" sz="1800" dirty="0">
                <a:solidFill>
                  <a:schemeClr val="bg1">
                    <a:lumMod val="50000"/>
                  </a:schemeClr>
                </a:solidFill>
              </a:rPr>
              <a:t> </a:t>
            </a:r>
            <a:r>
              <a:rPr lang="de-DE" sz="1800" dirty="0" err="1">
                <a:solidFill>
                  <a:schemeClr val="bg1">
                    <a:lumMod val="50000"/>
                  </a:schemeClr>
                </a:solidFill>
              </a:rPr>
              <a:t>Internationaux</a:t>
            </a:r>
            <a:r>
              <a:rPr lang="de-DE" sz="1800" dirty="0">
                <a:solidFill>
                  <a:schemeClr val="bg1">
                    <a:lumMod val="50000"/>
                  </a:schemeClr>
                </a:solidFill>
              </a:rPr>
              <a:t> FSC </a:t>
            </a:r>
            <a:r>
              <a:rPr lang="fr-FR" sz="1800" dirty="0">
                <a:solidFill>
                  <a:schemeClr val="bg1">
                    <a:lumMod val="50000"/>
                  </a:schemeClr>
                </a:solidFill>
              </a:rPr>
              <a:t>et le processus de transfert des normes nationales </a:t>
            </a:r>
            <a:r>
              <a:rPr lang="fr-FR" sz="1800" dirty="0" smtClean="0">
                <a:solidFill>
                  <a:schemeClr val="bg1">
                    <a:lumMod val="50000"/>
                  </a:schemeClr>
                </a:solidFill>
              </a:rPr>
              <a:t>soit terminé.</a:t>
            </a:r>
            <a:endParaRPr lang="fr-FR" sz="1800" dirty="0">
              <a:solidFill>
                <a:schemeClr val="bg1">
                  <a:lumMod val="50000"/>
                </a:schemeClr>
              </a:solidFill>
            </a:endParaRPr>
          </a:p>
          <a:p>
            <a:pPr marL="0" indent="0">
              <a:buNone/>
            </a:pPr>
            <a:endParaRPr lang="fr-FR" sz="1800" b="1" dirty="0">
              <a:solidFill>
                <a:schemeClr val="bg1">
                  <a:lumMod val="50000"/>
                </a:schemeClr>
              </a:solidFill>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25</a:t>
            </a:fld>
            <a:endParaRPr lang="zh-TW" altLang="en-US"/>
          </a:p>
        </p:txBody>
      </p:sp>
      <p:sp>
        <p:nvSpPr>
          <p:cNvPr id="6" name="Content Placeholder 4"/>
          <p:cNvSpPr txBox="1">
            <a:spLocks/>
          </p:cNvSpPr>
          <p:nvPr/>
        </p:nvSpPr>
        <p:spPr>
          <a:xfrm>
            <a:off x="511627" y="2942897"/>
            <a:ext cx="10997201" cy="35381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solidFill>
                  <a:srgbClr val="006600"/>
                </a:solidFill>
              </a:rPr>
              <a:t>Principe 1: </a:t>
            </a:r>
            <a:r>
              <a:rPr lang="fr-FR" sz="2400" dirty="0" smtClean="0"/>
              <a:t>Respect des lois et des principes du FSC (Respect des lois)</a:t>
            </a:r>
          </a:p>
          <a:p>
            <a:r>
              <a:rPr lang="fr-FR" sz="2400" dirty="0" smtClean="0">
                <a:solidFill>
                  <a:srgbClr val="006600"/>
                </a:solidFill>
              </a:rPr>
              <a:t>Principe 2: </a:t>
            </a:r>
            <a:r>
              <a:rPr lang="fr-FR" sz="2400" dirty="0" smtClean="0"/>
              <a:t>Propriété foncière, droits d’usage et responsabilités (Droits des travailleurs et conditions d’emploi)</a:t>
            </a:r>
          </a:p>
          <a:p>
            <a:r>
              <a:rPr lang="fr-FR" sz="2400" dirty="0" smtClean="0">
                <a:solidFill>
                  <a:srgbClr val="006600"/>
                </a:solidFill>
              </a:rPr>
              <a:t>Principe 3: </a:t>
            </a:r>
            <a:r>
              <a:rPr lang="fr-FR" sz="2400" dirty="0" smtClean="0"/>
              <a:t>Droits des peuples autochtones (Droits des peuples autochtones)</a:t>
            </a:r>
          </a:p>
          <a:p>
            <a:r>
              <a:rPr lang="fr-FR" sz="2400" dirty="0" smtClean="0">
                <a:solidFill>
                  <a:srgbClr val="006600"/>
                </a:solidFill>
              </a:rPr>
              <a:t>Principe 4: </a:t>
            </a:r>
            <a:r>
              <a:rPr lang="fr-FR" sz="2400" dirty="0" smtClean="0"/>
              <a:t>Relations communautaires et droits des travailleurs (Relations communautaires)</a:t>
            </a:r>
          </a:p>
          <a:p>
            <a:r>
              <a:rPr lang="fr-FR" sz="2400" dirty="0" smtClean="0">
                <a:solidFill>
                  <a:srgbClr val="006600"/>
                </a:solidFill>
              </a:rPr>
              <a:t>Principe 5: </a:t>
            </a:r>
            <a:r>
              <a:rPr lang="fr-FR" sz="2400" dirty="0" smtClean="0"/>
              <a:t>Prestations de la forêt (Prestations de la forêt)</a:t>
            </a:r>
            <a:endParaRPr lang="fr-FR" sz="2400" dirty="0"/>
          </a:p>
        </p:txBody>
      </p:sp>
    </p:spTree>
    <p:extLst>
      <p:ext uri="{BB962C8B-B14F-4D97-AF65-F5344CB8AC3E}">
        <p14:creationId xmlns:p14="http://schemas.microsoft.com/office/powerpoint/2010/main" val="305411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8513"/>
            <a:ext cx="8229600" cy="1143000"/>
          </a:xfrm>
        </p:spPr>
        <p:txBody>
          <a:bodyPr/>
          <a:lstStyle/>
          <a:p>
            <a:r>
              <a:rPr lang="fr-FR" dirty="0">
                <a:solidFill>
                  <a:srgbClr val="006600"/>
                </a:solidFill>
              </a:rPr>
              <a:t>FSC® </a:t>
            </a:r>
            <a:r>
              <a:rPr lang="fr-FR" dirty="0" smtClean="0">
                <a:solidFill>
                  <a:srgbClr val="006600"/>
                </a:solidFill>
              </a:rPr>
              <a:t>– 10 principes révisés </a:t>
            </a:r>
            <a:r>
              <a:rPr lang="en-GB" dirty="0">
                <a:solidFill>
                  <a:srgbClr val="006600"/>
                </a:solidFill>
              </a:rPr>
              <a:t>(2/2)</a:t>
            </a:r>
            <a:endParaRPr lang="fr-FR" dirty="0">
              <a:solidFill>
                <a:srgbClr val="006600"/>
              </a:solidFill>
            </a:endParaRPr>
          </a:p>
        </p:txBody>
      </p:sp>
      <p:sp>
        <p:nvSpPr>
          <p:cNvPr id="5" name="Content Placeholder 4"/>
          <p:cNvSpPr>
            <a:spLocks noGrp="1"/>
          </p:cNvSpPr>
          <p:nvPr>
            <p:ph idx="1"/>
          </p:nvPr>
        </p:nvSpPr>
        <p:spPr>
          <a:xfrm>
            <a:off x="359228" y="2206625"/>
            <a:ext cx="9523325" cy="4525963"/>
          </a:xfrm>
        </p:spPr>
        <p:txBody>
          <a:bodyPr>
            <a:noAutofit/>
          </a:bodyPr>
          <a:lstStyle/>
          <a:p>
            <a:r>
              <a:rPr lang="fr-FR" sz="2200" dirty="0" smtClean="0">
                <a:solidFill>
                  <a:srgbClr val="006600"/>
                </a:solidFill>
              </a:rPr>
              <a:t>Principe 6: </a:t>
            </a:r>
            <a:r>
              <a:rPr lang="fr-FR" sz="2200" dirty="0" smtClean="0"/>
              <a:t>Impact environnemental</a:t>
            </a:r>
            <a:r>
              <a:rPr lang="fr-FR" sz="2200" dirty="0"/>
              <a:t> </a:t>
            </a:r>
            <a:r>
              <a:rPr lang="fr-FR" sz="2200" dirty="0" smtClean="0"/>
              <a:t>(Valeurs et impacts environnementaux)</a:t>
            </a:r>
          </a:p>
          <a:p>
            <a:r>
              <a:rPr lang="fr-FR" sz="2200" dirty="0" smtClean="0">
                <a:solidFill>
                  <a:srgbClr val="006600"/>
                </a:solidFill>
              </a:rPr>
              <a:t>Principe 7: </a:t>
            </a:r>
            <a:r>
              <a:rPr lang="fr-FR" sz="2200" dirty="0" smtClean="0"/>
              <a:t>Plan de gestion</a:t>
            </a:r>
            <a:r>
              <a:rPr lang="fr-FR" sz="2200" dirty="0"/>
              <a:t> </a:t>
            </a:r>
            <a:r>
              <a:rPr lang="fr-FR" sz="2200" dirty="0" smtClean="0"/>
              <a:t>(Plan de gestion)</a:t>
            </a:r>
          </a:p>
          <a:p>
            <a:r>
              <a:rPr lang="fr-FR" sz="2200" dirty="0" smtClean="0">
                <a:solidFill>
                  <a:srgbClr val="006600"/>
                </a:solidFill>
              </a:rPr>
              <a:t>Principe 8: </a:t>
            </a:r>
            <a:r>
              <a:rPr lang="fr-FR" sz="2200" dirty="0" smtClean="0"/>
              <a:t>Suivi et évaluation</a:t>
            </a:r>
            <a:r>
              <a:rPr lang="fr-FR" sz="2200" dirty="0"/>
              <a:t> </a:t>
            </a:r>
            <a:r>
              <a:rPr lang="fr-FR" sz="2200" dirty="0" smtClean="0"/>
              <a:t>(Suivi et évaluation)</a:t>
            </a:r>
          </a:p>
          <a:p>
            <a:r>
              <a:rPr lang="fr-FR" sz="2200" dirty="0" smtClean="0">
                <a:solidFill>
                  <a:srgbClr val="006600"/>
                </a:solidFill>
              </a:rPr>
              <a:t>Principe 9: </a:t>
            </a:r>
            <a:r>
              <a:rPr lang="fr-FR" sz="2200" dirty="0" smtClean="0"/>
              <a:t>Conservation des forêts avec une haute valeur de conservation</a:t>
            </a:r>
            <a:r>
              <a:rPr lang="fr-FR" sz="2200" dirty="0"/>
              <a:t> </a:t>
            </a:r>
            <a:r>
              <a:rPr lang="fr-FR" sz="2200" dirty="0" smtClean="0"/>
              <a:t>(Hautes valeurs de conservation)</a:t>
            </a:r>
          </a:p>
          <a:p>
            <a:r>
              <a:rPr lang="fr-FR" sz="2200" dirty="0" smtClean="0">
                <a:solidFill>
                  <a:srgbClr val="006600"/>
                </a:solidFill>
              </a:rPr>
              <a:t>Principe 10: </a:t>
            </a:r>
            <a:r>
              <a:rPr lang="fr-FR" sz="2200" dirty="0" smtClean="0"/>
              <a:t>Plantations</a:t>
            </a:r>
            <a:r>
              <a:rPr lang="fr-FR" sz="2200" dirty="0"/>
              <a:t> </a:t>
            </a:r>
            <a:r>
              <a:rPr lang="fr-FR" sz="2200" dirty="0" smtClean="0"/>
              <a:t>(Mise en œuvre des activités de gestion)</a:t>
            </a:r>
            <a:endParaRPr lang="fr-FR" sz="22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26</a:t>
            </a:fld>
            <a:endParaRPr lang="zh-TW" altLang="en-US"/>
          </a:p>
        </p:txBody>
      </p:sp>
    </p:spTree>
    <p:extLst>
      <p:ext uri="{BB962C8B-B14F-4D97-AF65-F5344CB8AC3E}">
        <p14:creationId xmlns:p14="http://schemas.microsoft.com/office/powerpoint/2010/main" val="3091391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PEFC: Critères (1/2)</a:t>
            </a:r>
            <a:endParaRPr lang="en-GB"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27</a:t>
            </a:fld>
            <a:endParaRPr lang="zh-TW" altLang="en-US"/>
          </a:p>
        </p:txBody>
      </p:sp>
      <p:sp>
        <p:nvSpPr>
          <p:cNvPr id="5" name="Content Placeholder 2"/>
          <p:cNvSpPr txBox="1">
            <a:spLocks/>
          </p:cNvSpPr>
          <p:nvPr/>
        </p:nvSpPr>
        <p:spPr>
          <a:xfrm>
            <a:off x="522513" y="2159876"/>
            <a:ext cx="10860190" cy="4613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t>Les </a:t>
            </a:r>
            <a:r>
              <a:rPr lang="en-US" sz="2400" dirty="0" err="1"/>
              <a:t>normes</a:t>
            </a:r>
            <a:r>
              <a:rPr lang="en-US" sz="2400" dirty="0"/>
              <a:t> </a:t>
            </a:r>
            <a:r>
              <a:rPr lang="en-US" sz="2400" dirty="0" err="1"/>
              <a:t>sont</a:t>
            </a:r>
            <a:r>
              <a:rPr lang="en-US" sz="2400" dirty="0"/>
              <a:t> </a:t>
            </a:r>
            <a:r>
              <a:rPr lang="en-US" sz="2400" dirty="0" err="1"/>
              <a:t>élaborées</a:t>
            </a:r>
            <a:r>
              <a:rPr lang="en-US" sz="2400" dirty="0"/>
              <a:t> par un </a:t>
            </a:r>
            <a:r>
              <a:rPr lang="en-US" sz="2400" dirty="0" err="1"/>
              <a:t>groupe</a:t>
            </a:r>
            <a:r>
              <a:rPr lang="en-US" sz="2400" dirty="0"/>
              <a:t> de travail </a:t>
            </a:r>
            <a:r>
              <a:rPr lang="en-US" sz="2400" dirty="0" err="1"/>
              <a:t>établissant</a:t>
            </a:r>
            <a:r>
              <a:rPr lang="en-US" sz="2400" dirty="0"/>
              <a:t> des </a:t>
            </a:r>
            <a:r>
              <a:rPr lang="en-US" sz="2400" dirty="0" err="1"/>
              <a:t>normes</a:t>
            </a:r>
            <a:r>
              <a:rPr lang="en-US" sz="2400" dirty="0"/>
              <a:t> au </a:t>
            </a:r>
            <a:r>
              <a:rPr lang="en-US" sz="2400" dirty="0" err="1"/>
              <a:t>niveau</a:t>
            </a:r>
            <a:r>
              <a:rPr lang="en-US" sz="2400" dirty="0"/>
              <a:t> national. </a:t>
            </a:r>
            <a:r>
              <a:rPr lang="fr-FR" sz="2400" dirty="0"/>
              <a:t>Ce groupe de </a:t>
            </a:r>
            <a:r>
              <a:rPr lang="fr-FR" sz="2400" dirty="0" smtClean="0"/>
              <a:t>travail a été créé </a:t>
            </a:r>
            <a:r>
              <a:rPr lang="fr-FR" sz="2400" dirty="0"/>
              <a:t>par un organisme de normalisation.</a:t>
            </a:r>
            <a:endParaRPr lang="de-DE" sz="2400" dirty="0"/>
          </a:p>
          <a:p>
            <a:pPr marL="0" indent="0">
              <a:buNone/>
            </a:pPr>
            <a:r>
              <a:rPr lang="fr-FR" sz="2400" dirty="0" smtClean="0"/>
              <a:t>PEFC </a:t>
            </a:r>
            <a:r>
              <a:rPr lang="fr-FR" sz="2400" dirty="0"/>
              <a:t>complète ces principes, critères et indicateurs avec des exigences supplémentaires développés par des processus multi-acteurs.</a:t>
            </a:r>
            <a:endParaRPr lang="de-DE" sz="2400" dirty="0"/>
          </a:p>
          <a:p>
            <a:pPr marL="0" indent="0">
              <a:buNone/>
            </a:pPr>
            <a:endParaRPr lang="fr-FR" sz="2400" dirty="0" smtClean="0">
              <a:solidFill>
                <a:srgbClr val="006600"/>
              </a:solidFill>
            </a:endParaRPr>
          </a:p>
          <a:p>
            <a:r>
              <a:rPr lang="fr-FR" sz="2400" dirty="0" smtClean="0">
                <a:solidFill>
                  <a:srgbClr val="006600"/>
                </a:solidFill>
              </a:rPr>
              <a:t>Critère 1: </a:t>
            </a:r>
            <a:r>
              <a:rPr lang="fr-FR" sz="2400" dirty="0" smtClean="0"/>
              <a:t>Conservation et </a:t>
            </a:r>
            <a:r>
              <a:rPr lang="fr-FR" sz="2400" dirty="0" smtClean="0">
                <a:solidFill>
                  <a:srgbClr val="006600"/>
                </a:solidFill>
              </a:rPr>
              <a:t>amélioration appropriée des ressources forestières</a:t>
            </a:r>
            <a:r>
              <a:rPr lang="fr-FR" sz="2400" dirty="0" smtClean="0">
                <a:solidFill>
                  <a:srgbClr val="FF0000"/>
                </a:solidFill>
              </a:rPr>
              <a:t> </a:t>
            </a:r>
            <a:r>
              <a:rPr lang="fr-FR" sz="2400" dirty="0" smtClean="0"/>
              <a:t>et de leur contribution aux cycles mondiaux du carbone.</a:t>
            </a:r>
          </a:p>
          <a:p>
            <a:r>
              <a:rPr lang="fr-FR" sz="2400" dirty="0" smtClean="0">
                <a:solidFill>
                  <a:srgbClr val="006600"/>
                </a:solidFill>
              </a:rPr>
              <a:t>Critère 2:</a:t>
            </a:r>
            <a:r>
              <a:rPr lang="fr-FR" sz="2400" dirty="0" smtClean="0"/>
              <a:t> Maintien de la </a:t>
            </a:r>
            <a:r>
              <a:rPr lang="fr-FR" sz="2400" dirty="0" smtClean="0">
                <a:solidFill>
                  <a:srgbClr val="006600"/>
                </a:solidFill>
              </a:rPr>
              <a:t>santé et de la vitalité </a:t>
            </a:r>
            <a:r>
              <a:rPr lang="fr-FR" sz="2400" dirty="0" smtClean="0"/>
              <a:t>des écosystèmes forestiers.</a:t>
            </a:r>
            <a:endParaRPr lang="fr-FR" sz="2400" dirty="0" smtClean="0">
              <a:solidFill>
                <a:srgbClr val="006600"/>
              </a:solidFill>
            </a:endParaRPr>
          </a:p>
          <a:p>
            <a:r>
              <a:rPr lang="fr-FR" sz="2400" dirty="0" smtClean="0">
                <a:solidFill>
                  <a:srgbClr val="006600"/>
                </a:solidFill>
              </a:rPr>
              <a:t>Critère 3: </a:t>
            </a:r>
            <a:r>
              <a:rPr lang="fr-FR" sz="2400" dirty="0" smtClean="0"/>
              <a:t>Maintien et encouragement des </a:t>
            </a:r>
            <a:r>
              <a:rPr lang="fr-FR" sz="2400" dirty="0" smtClean="0">
                <a:solidFill>
                  <a:srgbClr val="006600"/>
                </a:solidFill>
              </a:rPr>
              <a:t>fonctions de production </a:t>
            </a:r>
            <a:r>
              <a:rPr lang="fr-FR" sz="2400" dirty="0" smtClean="0"/>
              <a:t>des forêts (bois et hors bois).</a:t>
            </a:r>
          </a:p>
        </p:txBody>
      </p:sp>
    </p:spTree>
    <p:extLst>
      <p:ext uri="{BB962C8B-B14F-4D97-AF65-F5344CB8AC3E}">
        <p14:creationId xmlns:p14="http://schemas.microsoft.com/office/powerpoint/2010/main" val="51002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fr-FR" dirty="0" smtClean="0">
                <a:solidFill>
                  <a:srgbClr val="006600"/>
                </a:solidFill>
              </a:rPr>
              <a:t>Norme </a:t>
            </a:r>
            <a:r>
              <a:rPr lang="fr-FR" dirty="0">
                <a:solidFill>
                  <a:srgbClr val="006600"/>
                </a:solidFill>
              </a:rPr>
              <a:t>PEFC: Critères </a:t>
            </a:r>
            <a:r>
              <a:rPr lang="fr-FR" dirty="0" smtClean="0">
                <a:solidFill>
                  <a:srgbClr val="006600"/>
                </a:solidFill>
              </a:rPr>
              <a:t>(2/2</a:t>
            </a:r>
            <a:r>
              <a:rPr lang="fr-FR" dirty="0">
                <a:solidFill>
                  <a:srgbClr val="006600"/>
                </a:solidFill>
              </a:rPr>
              <a:t>)</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r>
              <a:rPr lang="fr-FR" sz="2400" dirty="0" smtClean="0">
                <a:solidFill>
                  <a:srgbClr val="006600"/>
                </a:solidFill>
              </a:rPr>
              <a:t>Critère 4: </a:t>
            </a:r>
            <a:r>
              <a:rPr lang="fr-FR" sz="2400" dirty="0" smtClean="0"/>
              <a:t>Maintien, conservation et amélioration appropriée de la </a:t>
            </a:r>
            <a:r>
              <a:rPr lang="fr-FR" sz="2400" dirty="0" smtClean="0">
                <a:solidFill>
                  <a:srgbClr val="006600"/>
                </a:solidFill>
              </a:rPr>
              <a:t>diversité biologique </a:t>
            </a:r>
            <a:r>
              <a:rPr lang="fr-FR" sz="2400" dirty="0" smtClean="0"/>
              <a:t>dans les écosystèmes forestiers.</a:t>
            </a:r>
          </a:p>
          <a:p>
            <a:r>
              <a:rPr lang="fr-FR" sz="2400" dirty="0" smtClean="0">
                <a:solidFill>
                  <a:srgbClr val="006600"/>
                </a:solidFill>
              </a:rPr>
              <a:t>Critère 5: </a:t>
            </a:r>
            <a:r>
              <a:rPr lang="fr-FR" sz="2400" dirty="0" smtClean="0"/>
              <a:t>Maintien et amélioration appropriée des </a:t>
            </a:r>
            <a:r>
              <a:rPr lang="fr-FR" sz="2400" dirty="0" smtClean="0">
                <a:solidFill>
                  <a:srgbClr val="006600"/>
                </a:solidFill>
              </a:rPr>
              <a:t>fonctions de protection </a:t>
            </a:r>
            <a:r>
              <a:rPr lang="fr-FR" sz="2400" dirty="0" smtClean="0"/>
              <a:t>de la gestion des forêts (notamment sols et eaux).</a:t>
            </a:r>
          </a:p>
          <a:p>
            <a:r>
              <a:rPr lang="fr-FR" sz="2400" dirty="0" smtClean="0">
                <a:solidFill>
                  <a:srgbClr val="006600"/>
                </a:solidFill>
              </a:rPr>
              <a:t>Critère 6: </a:t>
            </a:r>
            <a:r>
              <a:rPr lang="fr-FR" sz="2400" dirty="0" smtClean="0"/>
              <a:t>Maintien d’autres </a:t>
            </a:r>
            <a:r>
              <a:rPr lang="fr-FR" sz="2400" dirty="0" smtClean="0">
                <a:solidFill>
                  <a:srgbClr val="006600"/>
                </a:solidFill>
              </a:rPr>
              <a:t>fonctions </a:t>
            </a:r>
            <a:r>
              <a:rPr lang="fr-FR" sz="2400" dirty="0" smtClean="0"/>
              <a:t>et conditions </a:t>
            </a:r>
            <a:r>
              <a:rPr lang="fr-FR" sz="2400" dirty="0" smtClean="0">
                <a:solidFill>
                  <a:srgbClr val="006600"/>
                </a:solidFill>
              </a:rPr>
              <a:t>socioéconomiques.</a:t>
            </a:r>
            <a:endParaRPr lang="fr-FR" sz="2400" dirty="0" smtClean="0"/>
          </a:p>
          <a:p>
            <a:r>
              <a:rPr lang="fr-FR" sz="2400" dirty="0" smtClean="0">
                <a:solidFill>
                  <a:srgbClr val="006600"/>
                </a:solidFill>
              </a:rPr>
              <a:t>Critère 7: </a:t>
            </a:r>
            <a:r>
              <a:rPr lang="fr-FR" sz="2400" dirty="0" smtClean="0"/>
              <a:t>Respect des exigences légales.</a:t>
            </a:r>
            <a:endParaRPr lang="fr-FR" sz="2400" dirty="0">
              <a:solidFill>
                <a:srgbClr val="006600"/>
              </a:solidFill>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28</a:t>
            </a:fld>
            <a:endParaRPr lang="zh-TW" altLang="en-US"/>
          </a:p>
        </p:txBody>
      </p:sp>
    </p:spTree>
    <p:extLst>
      <p:ext uri="{BB962C8B-B14F-4D97-AF65-F5344CB8AC3E}">
        <p14:creationId xmlns:p14="http://schemas.microsoft.com/office/powerpoint/2010/main" val="3223284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7429"/>
            <a:ext cx="8229600" cy="1143000"/>
          </a:xfrm>
        </p:spPr>
        <p:txBody>
          <a:bodyPr/>
          <a:lstStyle/>
          <a:p>
            <a:r>
              <a:rPr lang="fr-FR" dirty="0" smtClean="0">
                <a:solidFill>
                  <a:srgbClr val="006600"/>
                </a:solidFill>
              </a:rPr>
              <a:t>Accréditation: comparaison entre FSC et PEFC</a:t>
            </a:r>
            <a:endParaRPr lang="fr-FR" dirty="0">
              <a:solidFill>
                <a:srgbClr val="0066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56659849"/>
              </p:ext>
            </p:extLst>
          </p:nvPr>
        </p:nvGraphicFramePr>
        <p:xfrm>
          <a:off x="448051" y="2136523"/>
          <a:ext cx="11192014" cy="4028059"/>
        </p:xfrm>
        <a:graphic>
          <a:graphicData uri="http://schemas.openxmlformats.org/drawingml/2006/table">
            <a:tbl>
              <a:tblPr firstRow="1" bandRow="1">
                <a:tableStyleId>{F5AB1C69-6EDB-4FF4-983F-18BD219EF322}</a:tableStyleId>
              </a:tblPr>
              <a:tblGrid>
                <a:gridCol w="5596007"/>
                <a:gridCol w="5596007"/>
              </a:tblGrid>
              <a:tr h="367222">
                <a:tc>
                  <a:txBody>
                    <a:bodyPr/>
                    <a:lstStyle/>
                    <a:p>
                      <a:r>
                        <a:rPr lang="fr-FR" sz="2000" noProof="0" dirty="0" smtClean="0"/>
                        <a:t>FSC</a:t>
                      </a:r>
                      <a:r>
                        <a:rPr lang="de-DE" sz="2000" dirty="0" smtClean="0"/>
                        <a:t>®</a:t>
                      </a:r>
                      <a:endParaRPr lang="fr-FR" sz="2000" noProof="0" dirty="0"/>
                    </a:p>
                  </a:txBody>
                  <a:tcPr marL="93312" marR="93312"/>
                </a:tc>
                <a:tc>
                  <a:txBody>
                    <a:bodyPr/>
                    <a:lstStyle/>
                    <a:p>
                      <a:r>
                        <a:rPr lang="fr-FR" sz="2000" noProof="0" dirty="0" smtClean="0"/>
                        <a:t>PEFC</a:t>
                      </a:r>
                      <a:endParaRPr lang="fr-FR" sz="2000" noProof="0" dirty="0"/>
                    </a:p>
                  </a:txBody>
                  <a:tcPr marL="93312" marR="93312"/>
                </a:tc>
              </a:tr>
              <a:tr h="9321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des OC réalisée par un organisme centralisé: Accreditation Services International (ASI).</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Accréditation réalisée par des organismes d’accréditation nationaux, par ex. UKAS au Royaume-Uni, Conseil canadien des normes (CCN).</a:t>
                      </a:r>
                    </a:p>
                  </a:txBody>
                  <a:tcPr marL="93312" marR="93312"/>
                </a:tc>
              </a:tr>
              <a:tr h="14971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Les procédures de l’ASI sont conformes aux exigences générales de l’ISO 17011 pour les organismes d’accréditation chargés d’évaluer et d’accréditer les organismes d’évaluation de la conformité. </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Mise en œuvre des procédures de l’ISO/IEC 17011:2004.</a:t>
                      </a:r>
                    </a:p>
                  </a:txBody>
                  <a:tcPr marL="93312" marR="93312"/>
                </a:tc>
              </a:tr>
              <a:tr h="10105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noProof="0" dirty="0" smtClean="0"/>
                        <a:t>Spécifiquement pour la certification des forêts</a:t>
                      </a:r>
                      <a:r>
                        <a:rPr lang="fr-FR" sz="2000" baseline="0" noProof="0" dirty="0" smtClean="0"/>
                        <a:t> et </a:t>
                      </a:r>
                      <a:r>
                        <a:rPr lang="fr-FR" sz="2000" baseline="0" noProof="0" dirty="0" smtClean="0">
                          <a:solidFill>
                            <a:schemeClr val="tx1"/>
                          </a:solidFill>
                        </a:rPr>
                        <a:t>des </a:t>
                      </a:r>
                      <a:r>
                        <a:rPr lang="fr-FR" sz="2000" dirty="0" smtClean="0">
                          <a:solidFill>
                            <a:schemeClr val="tx1"/>
                          </a:solidFill>
                        </a:rPr>
                        <a:t>chaînes de contrôle (</a:t>
                      </a:r>
                      <a:r>
                        <a:rPr lang="fr-FR" sz="2000" dirty="0" err="1" smtClean="0">
                          <a:solidFill>
                            <a:schemeClr val="tx1"/>
                          </a:solidFill>
                        </a:rPr>
                        <a:t>CdC</a:t>
                      </a:r>
                      <a:r>
                        <a:rPr lang="fr-FR" sz="2000" dirty="0" smtClean="0">
                          <a:solidFill>
                            <a:schemeClr val="tx1"/>
                          </a:solidFill>
                        </a:rPr>
                        <a:t>).</a:t>
                      </a:r>
                      <a:endParaRPr lang="fr-FR" sz="2000" noProof="0" dirty="0" smtClean="0">
                        <a:solidFill>
                          <a:schemeClr val="tx1"/>
                        </a:solidFill>
                      </a:endParaRP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b="0" kern="1200" dirty="0" smtClean="0">
                          <a:solidFill>
                            <a:schemeClr val="tx1"/>
                          </a:solidFill>
                          <a:effectLst/>
                          <a:latin typeface="+mn-lt"/>
                          <a:ea typeface="+mn-ea"/>
                          <a:cs typeface="+mn-cs"/>
                        </a:rPr>
                        <a:t>Norme de gestion de la forêt pertinente doit </a:t>
                      </a:r>
                      <a:r>
                        <a:rPr lang="fr-FR" sz="2000" noProof="0" dirty="0" smtClean="0"/>
                        <a:t>être </a:t>
                      </a:r>
                      <a:r>
                        <a:rPr lang="fr-FR" sz="2000" b="0" kern="1200" dirty="0" smtClean="0">
                          <a:solidFill>
                            <a:schemeClr val="tx1"/>
                          </a:solidFill>
                          <a:effectLst/>
                          <a:latin typeface="+mn-lt"/>
                          <a:ea typeface="+mn-ea"/>
                          <a:cs typeface="+mn-cs"/>
                        </a:rPr>
                        <a:t>couverte par la portée d'accréditation.</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2000" noProof="0" dirty="0" smtClean="0"/>
                    </a:p>
                  </a:txBody>
                  <a:tcPr marL="93312" marR="93312"/>
                </a:tc>
              </a:tr>
            </a:tbl>
          </a:graphicData>
        </a:graphic>
      </p:graphicFrame>
      <p:sp>
        <p:nvSpPr>
          <p:cNvPr id="3" name="Slide Number Placeholder 2"/>
          <p:cNvSpPr>
            <a:spLocks noGrp="1"/>
          </p:cNvSpPr>
          <p:nvPr>
            <p:ph type="sldNum" sz="quarter" idx="12"/>
          </p:nvPr>
        </p:nvSpPr>
        <p:spPr/>
        <p:txBody>
          <a:bodyPr/>
          <a:lstStyle/>
          <a:p>
            <a:fld id="{E4D32A41-D18F-442E-A9D4-18F3FD27B302}" type="slidenum">
              <a:rPr lang="zh-TW" altLang="en-US" smtClean="0"/>
              <a:pPr/>
              <a:t>29</a:t>
            </a:fld>
            <a:endParaRPr lang="zh-TW" altLang="en-US"/>
          </a:p>
        </p:txBody>
      </p:sp>
    </p:spTree>
    <p:extLst>
      <p:ext uri="{BB962C8B-B14F-4D97-AF65-F5344CB8AC3E}">
        <p14:creationId xmlns:p14="http://schemas.microsoft.com/office/powerpoint/2010/main" val="3304905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9228" y="1175657"/>
            <a:ext cx="8229600" cy="1143000"/>
          </a:xfrm>
        </p:spPr>
        <p:txBody>
          <a:bodyPr/>
          <a:lstStyle/>
          <a:p>
            <a:pPr eaLnBrk="1" hangingPunct="1"/>
            <a:r>
              <a:rPr lang="fr-FR" dirty="0" smtClean="0">
                <a:solidFill>
                  <a:srgbClr val="006600"/>
                </a:solidFill>
                <a:ea typeface="ヒラギノ角ゴ Pro W3" charset="0"/>
              </a:rPr>
              <a:t>Contexte historique (1/2)</a:t>
            </a:r>
            <a:endParaRPr lang="fr-FR" dirty="0">
              <a:solidFill>
                <a:srgbClr val="006600"/>
              </a:solidFill>
              <a:ea typeface="ヒラギノ角ゴ Pro W3" charset="0"/>
            </a:endParaRPr>
          </a:p>
        </p:txBody>
      </p:sp>
      <p:sp>
        <p:nvSpPr>
          <p:cNvPr id="9219" name="Rectangle 3"/>
          <p:cNvSpPr>
            <a:spLocks noGrp="1" noChangeArrowheads="1"/>
          </p:cNvSpPr>
          <p:nvPr>
            <p:ph idx="1"/>
          </p:nvPr>
        </p:nvSpPr>
        <p:spPr>
          <a:xfrm>
            <a:off x="359228" y="2214336"/>
            <a:ext cx="8229600" cy="4525963"/>
          </a:xfrm>
        </p:spPr>
        <p:txBody>
          <a:bodyPr/>
          <a:lstStyle/>
          <a:p>
            <a:pPr eaLnBrk="1" hangingPunct="1">
              <a:lnSpc>
                <a:spcPct val="90000"/>
              </a:lnSpc>
              <a:spcBef>
                <a:spcPct val="50000"/>
              </a:spcBef>
              <a:buFontTx/>
              <a:buNone/>
            </a:pPr>
            <a:r>
              <a:rPr lang="fr-FR" dirty="0" smtClean="0">
                <a:ea typeface="ヒラギノ角ゴ Pro W3" charset="0"/>
              </a:rPr>
              <a:t>Au début des années 1990, on</a:t>
            </a:r>
          </a:p>
          <a:p>
            <a:pPr eaLnBrk="1" hangingPunct="1">
              <a:lnSpc>
                <a:spcPct val="90000"/>
              </a:lnSpc>
            </a:pPr>
            <a:r>
              <a:rPr lang="fr-FR" sz="2400" dirty="0" smtClean="0">
                <a:ea typeface="ヒラギノ角ゴ Pro W3" charset="0"/>
              </a:rPr>
              <a:t>s’inquiétait de l’éventuelle destruction des ressources forestières mondiales et de leur exploitation abusive; </a:t>
            </a:r>
          </a:p>
          <a:p>
            <a:pPr eaLnBrk="1" hangingPunct="1">
              <a:lnSpc>
                <a:spcPct val="90000"/>
              </a:lnSpc>
              <a:spcBef>
                <a:spcPct val="50000"/>
              </a:spcBef>
            </a:pPr>
            <a:r>
              <a:rPr lang="fr-FR" sz="2400" dirty="0" smtClean="0">
                <a:ea typeface="ヒラギノ角ゴ Pro W3" charset="0"/>
              </a:rPr>
              <a:t>avait de plus en plus conscience de l’importance des forêts pour le développement durable; </a:t>
            </a:r>
          </a:p>
          <a:p>
            <a:pPr eaLnBrk="1" hangingPunct="1">
              <a:lnSpc>
                <a:spcPct val="90000"/>
              </a:lnSpc>
              <a:spcBef>
                <a:spcPct val="50000"/>
              </a:spcBef>
            </a:pPr>
            <a:r>
              <a:rPr lang="fr-FR" sz="2400" dirty="0" smtClean="0">
                <a:ea typeface="ヒラギノ角ゴ Pro W3" charset="0"/>
              </a:rPr>
              <a:t>était de plus en plus persuadé de la nécessité d’intégrer des valeurs sociales, environnementales et économiques  dans la gestion des ressources forestières. </a:t>
            </a:r>
          </a:p>
          <a:p>
            <a:pPr eaLnBrk="1" hangingPunct="1">
              <a:lnSpc>
                <a:spcPct val="90000"/>
              </a:lnSpc>
            </a:pPr>
            <a:endParaRPr lang="en-GB" dirty="0">
              <a:latin typeface="Arial" charset="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a:t>
            </a:fld>
            <a:endParaRPr lang="zh-TW" altLang="en-US"/>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91600" y="2214336"/>
            <a:ext cx="3200400" cy="4105275"/>
          </a:xfrm>
          <a:prstGeom prst="rect">
            <a:avLst/>
          </a:prstGeom>
        </p:spPr>
      </p:pic>
    </p:spTree>
    <p:extLst>
      <p:ext uri="{BB962C8B-B14F-4D97-AF65-F5344CB8AC3E}">
        <p14:creationId xmlns:p14="http://schemas.microsoft.com/office/powerpoint/2010/main" val="1372445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3368"/>
            <a:ext cx="8229600" cy="1143000"/>
          </a:xfrm>
        </p:spPr>
        <p:txBody>
          <a:bodyPr/>
          <a:lstStyle/>
          <a:p>
            <a:r>
              <a:rPr lang="fr-FR" dirty="0" smtClean="0">
                <a:solidFill>
                  <a:srgbClr val="006600"/>
                </a:solidFill>
              </a:rPr>
              <a:t>Certification des chaînes de contrôle</a:t>
            </a:r>
            <a:endParaRPr lang="fr-FR" dirty="0">
              <a:solidFill>
                <a:srgbClr val="006600"/>
              </a:solidFill>
            </a:endParaRPr>
          </a:p>
        </p:txBody>
      </p:sp>
      <p:sp>
        <p:nvSpPr>
          <p:cNvPr id="3" name="Content Placeholder 2"/>
          <p:cNvSpPr>
            <a:spLocks noGrp="1"/>
          </p:cNvSpPr>
          <p:nvPr>
            <p:ph idx="1"/>
          </p:nvPr>
        </p:nvSpPr>
        <p:spPr>
          <a:xfrm>
            <a:off x="348342" y="2206625"/>
            <a:ext cx="8757109" cy="4525963"/>
          </a:xfrm>
        </p:spPr>
        <p:txBody>
          <a:bodyPr/>
          <a:lstStyle/>
          <a:p>
            <a:r>
              <a:rPr lang="fr-FR" dirty="0" smtClean="0"/>
              <a:t>Le </a:t>
            </a:r>
            <a:r>
              <a:rPr lang="fr-FR" dirty="0"/>
              <a:t>FSC® </a:t>
            </a:r>
            <a:r>
              <a:rPr lang="fr-FR" dirty="0" smtClean="0"/>
              <a:t>et le PEFC utilisent des méthodologies similaires: </a:t>
            </a:r>
          </a:p>
          <a:p>
            <a:pPr lvl="1">
              <a:buFont typeface="Arial" panose="020B0604020202020204" pitchFamily="34" charset="0"/>
              <a:buChar char="•"/>
            </a:pPr>
            <a:r>
              <a:rPr lang="fr-FR" dirty="0" smtClean="0"/>
              <a:t>Certification à 100%</a:t>
            </a:r>
          </a:p>
          <a:p>
            <a:pPr lvl="1">
              <a:buFont typeface="Arial" panose="020B0604020202020204" pitchFamily="34" charset="0"/>
              <a:buChar char="•"/>
            </a:pPr>
            <a:r>
              <a:rPr lang="fr-FR" dirty="0" smtClean="0"/>
              <a:t>Sources mixtes</a:t>
            </a:r>
          </a:p>
          <a:p>
            <a:r>
              <a:rPr lang="fr-FR" dirty="0" smtClean="0"/>
              <a:t>Les deux ont des sources inacceptables, mais les catégories diffèrent:</a:t>
            </a:r>
          </a:p>
          <a:p>
            <a:pPr lvl="1"/>
            <a:r>
              <a:rPr lang="fr-FR" dirty="0"/>
              <a:t>FSC®: </a:t>
            </a:r>
            <a:r>
              <a:rPr lang="fr-FR" dirty="0" smtClean="0"/>
              <a:t>bois contrôlé</a:t>
            </a:r>
          </a:p>
          <a:p>
            <a:pPr lvl="1">
              <a:buFont typeface="Arial" panose="020B0604020202020204" pitchFamily="34" charset="0"/>
              <a:buChar char="•"/>
            </a:pPr>
            <a:r>
              <a:rPr lang="fr-FR" dirty="0" smtClean="0"/>
              <a:t>PEFC: sources controversées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pPr/>
              <a:t>30</a:t>
            </a:fld>
            <a:endParaRPr lang="zh-TW" altLang="en-US"/>
          </a:p>
        </p:txBody>
      </p:sp>
    </p:spTree>
    <p:extLst>
      <p:ext uri="{BB962C8B-B14F-4D97-AF65-F5344CB8AC3E}">
        <p14:creationId xmlns:p14="http://schemas.microsoft.com/office/powerpoint/2010/main" val="7310497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992" y="1532238"/>
            <a:ext cx="11481222" cy="963826"/>
          </a:xfrm>
        </p:spPr>
        <p:txBody>
          <a:bodyPr>
            <a:noAutofit/>
          </a:bodyPr>
          <a:lstStyle/>
          <a:p>
            <a:r>
              <a:rPr lang="fr-FR" dirty="0" smtClean="0">
                <a:solidFill>
                  <a:srgbClr val="006600"/>
                </a:solidFill>
              </a:rPr>
              <a:t>Rôle de la certification et des systèmes de vérification tierce partie dans le Règlement Bois de l’UE (1/2)</a:t>
            </a:r>
            <a:endParaRPr lang="fr-FR" dirty="0">
              <a:solidFill>
                <a:srgbClr val="FF0000"/>
              </a:solidFill>
            </a:endParaRPr>
          </a:p>
        </p:txBody>
      </p:sp>
      <p:sp>
        <p:nvSpPr>
          <p:cNvPr id="3" name="Content Placeholder 2"/>
          <p:cNvSpPr>
            <a:spLocks noGrp="1"/>
          </p:cNvSpPr>
          <p:nvPr>
            <p:ph idx="1"/>
          </p:nvPr>
        </p:nvSpPr>
        <p:spPr>
          <a:xfrm>
            <a:off x="343348" y="2545492"/>
            <a:ext cx="8034256" cy="4179272"/>
          </a:xfrm>
        </p:spPr>
        <p:txBody>
          <a:bodyPr>
            <a:normAutofit/>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a:pPr>
            <a:r>
              <a:rPr lang="fr-FR" dirty="0" smtClean="0"/>
              <a:t>système d’exigences accessible au public, comprenant au moins toutes les exigences pertinentes de la législation applicable;</a:t>
            </a:r>
          </a:p>
          <a:p>
            <a:pPr marL="842963" lvl="1" indent="-457200">
              <a:buFont typeface="+mj-lt"/>
              <a:buAutoNum type="arabicPeriod"/>
            </a:pPr>
            <a:r>
              <a:rPr lang="fr-FR" dirty="0" smtClean="0"/>
              <a:t>contrôles appropriés, y compris visites sur le terrain, réalisés par une tierce partie à intervalles réguliers ne dépassant pas 12 mois pour s’assurer que  la législation applicable est respectée.  </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31</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401050" y="2749636"/>
            <a:ext cx="3790950" cy="2886075"/>
          </a:xfrm>
          <a:prstGeom prst="rect">
            <a:avLst/>
          </a:prstGeom>
        </p:spPr>
      </p:pic>
    </p:spTree>
    <p:extLst>
      <p:ext uri="{BB962C8B-B14F-4D97-AF65-F5344CB8AC3E}">
        <p14:creationId xmlns:p14="http://schemas.microsoft.com/office/powerpoint/2010/main" val="18484835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569308"/>
            <a:ext cx="11606482" cy="861267"/>
          </a:xfrm>
        </p:spPr>
        <p:txBody>
          <a:bodyPr>
            <a:noAutofit/>
          </a:bodyPr>
          <a:lstStyle/>
          <a:p>
            <a:r>
              <a:rPr lang="fr-FR" dirty="0" smtClean="0">
                <a:solidFill>
                  <a:srgbClr val="006600"/>
                </a:solidFill>
              </a:rPr>
              <a:t>Rôle de la certification et des systèmes de vérification tierce partie dans le Règlement de l’UE sur le bois </a:t>
            </a:r>
            <a:r>
              <a:rPr lang="en-GB" dirty="0" smtClean="0">
                <a:solidFill>
                  <a:srgbClr val="006600"/>
                </a:solidFill>
              </a:rPr>
              <a:t>(2/2</a:t>
            </a:r>
            <a:r>
              <a:rPr lang="en-GB" dirty="0">
                <a:solidFill>
                  <a:srgbClr val="006600"/>
                </a:solidFill>
              </a:rPr>
              <a:t>)</a:t>
            </a:r>
          </a:p>
        </p:txBody>
      </p:sp>
      <p:sp>
        <p:nvSpPr>
          <p:cNvPr id="3" name="Content Placeholder 2"/>
          <p:cNvSpPr>
            <a:spLocks noGrp="1"/>
          </p:cNvSpPr>
          <p:nvPr>
            <p:ph idx="1"/>
          </p:nvPr>
        </p:nvSpPr>
        <p:spPr>
          <a:xfrm>
            <a:off x="340403" y="2557849"/>
            <a:ext cx="10969854" cy="2906517"/>
          </a:xfrm>
        </p:spPr>
        <p:txBody>
          <a:bodyPr>
            <a:normAutofit fontScale="92500" lnSpcReduction="10000"/>
          </a:bodyPr>
          <a:lstStyle/>
          <a:p>
            <a:r>
              <a:rPr lang="fr-FR" dirty="0" smtClean="0"/>
              <a:t>Ils peuvent être pris en compte dans les procédures d’évaluation et d’atténuation du risque lorsqu’ils répondent aux critères suivants :</a:t>
            </a:r>
          </a:p>
          <a:p>
            <a:pPr marL="842963" lvl="1" indent="-457200">
              <a:buFont typeface="+mj-lt"/>
              <a:buAutoNum type="arabicPeriod" startAt="3"/>
            </a:pPr>
            <a:r>
              <a:rPr lang="fr-FR" dirty="0" smtClean="0"/>
              <a:t>moyens d’assurer la traçabilité du bois et des produits dérivés récoltés conformément à la législation applicable en tout point de la chaîne d’approvisionnement (vérification par une tierce partie); </a:t>
            </a:r>
          </a:p>
          <a:p>
            <a:pPr marL="842963" lvl="1" indent="-457200">
              <a:buFont typeface="+mj-lt"/>
              <a:buAutoNum type="arabicPeriod" startAt="4"/>
            </a:pPr>
            <a:r>
              <a:rPr lang="fr-FR" dirty="0" smtClean="0"/>
              <a:t>contrôles vérifiés par une tierce partie pour s’assurer que du bois ou des produits dérivés d’origine inconnue, ou du bois ou des produits dérivés n’ayant pas été récoltés conformément à la législation applicable, n’entrent pas dans la chaîne d’approvisionnement.</a:t>
            </a:r>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32</a:t>
            </a:fld>
            <a:endParaRPr lang="zh-TW" alt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403" y="5464367"/>
            <a:ext cx="10058400" cy="1393633"/>
          </a:xfrm>
          <a:prstGeom prst="rect">
            <a:avLst/>
          </a:prstGeom>
        </p:spPr>
      </p:pic>
    </p:spTree>
    <p:extLst>
      <p:ext uri="{BB962C8B-B14F-4D97-AF65-F5344CB8AC3E}">
        <p14:creationId xmlns:p14="http://schemas.microsoft.com/office/powerpoint/2010/main" val="3905494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175657"/>
            <a:ext cx="8229600" cy="1143000"/>
          </a:xfrm>
        </p:spPr>
        <p:txBody>
          <a:bodyPr/>
          <a:lstStyle/>
          <a:p>
            <a:r>
              <a:rPr lang="fr-FR" dirty="0" smtClean="0">
                <a:solidFill>
                  <a:srgbClr val="006600"/>
                </a:solidFill>
              </a:rPr>
              <a:t>Synthèse</a:t>
            </a:r>
            <a:endParaRPr lang="fr-FR" dirty="0">
              <a:solidFill>
                <a:srgbClr val="006600"/>
              </a:solidFill>
            </a:endParaRPr>
          </a:p>
        </p:txBody>
      </p:sp>
      <p:sp>
        <p:nvSpPr>
          <p:cNvPr id="4" name="Content Placeholder 3"/>
          <p:cNvSpPr>
            <a:spLocks noGrp="1"/>
          </p:cNvSpPr>
          <p:nvPr>
            <p:ph idx="1"/>
          </p:nvPr>
        </p:nvSpPr>
        <p:spPr>
          <a:xfrm>
            <a:off x="337456" y="2206625"/>
            <a:ext cx="4463143" cy="4525963"/>
          </a:xfrm>
        </p:spPr>
        <p:txBody>
          <a:bodyPr>
            <a:normAutofit/>
          </a:bodyPr>
          <a:lstStyle/>
          <a:p>
            <a:pPr marL="0" lvl="1" indent="0">
              <a:buNone/>
            </a:pPr>
            <a:r>
              <a:rPr lang="fr-FR" b="1" dirty="0">
                <a:solidFill>
                  <a:srgbClr val="006600"/>
                </a:solidFill>
              </a:rPr>
              <a:t>FSC®: </a:t>
            </a:r>
            <a:endParaRPr lang="fr-FR" b="1" dirty="0" smtClean="0">
              <a:solidFill>
                <a:srgbClr val="006600"/>
              </a:solidFill>
            </a:endParaRPr>
          </a:p>
          <a:p>
            <a:pPr marL="342900" lvl="1" indent="-342900">
              <a:buFontTx/>
              <a:buChar char="•"/>
            </a:pPr>
            <a:r>
              <a:rPr lang="fr-FR" dirty="0" smtClean="0"/>
              <a:t>Interprétations nationales basées sur les P&amp;C</a:t>
            </a:r>
          </a:p>
          <a:p>
            <a:pPr marL="342900" lvl="1" indent="-342900">
              <a:buFontTx/>
              <a:buChar char="•"/>
            </a:pPr>
            <a:r>
              <a:rPr lang="fr-FR" dirty="0" smtClean="0"/>
              <a:t>Certification </a:t>
            </a:r>
            <a:r>
              <a:rPr lang="fr-FR" dirty="0" smtClean="0"/>
              <a:t>autorisée par rapport aux P&amp;C, avec interprétation intermédiaire par un organisme de certification</a:t>
            </a:r>
          </a:p>
          <a:p>
            <a:pPr marL="342900" lvl="1" indent="-342900">
              <a:buFontTx/>
              <a:buChar char="•"/>
            </a:pPr>
            <a:r>
              <a:rPr lang="fr-FR" dirty="0" smtClean="0"/>
              <a:t>Accréditation réalisée par Accreditation Services International (ASI)</a:t>
            </a:r>
          </a:p>
          <a:p>
            <a:pPr marL="342900" lvl="1" indent="-342900">
              <a:buFontTx/>
              <a:buChar char="•"/>
            </a:pPr>
            <a:endParaRPr lang="en-GB" dirty="0"/>
          </a:p>
          <a:p>
            <a:pPr marL="342900" lvl="1" indent="-342900">
              <a:buFontTx/>
              <a:buChar char="•"/>
            </a:pPr>
            <a:endParaRPr lang="en-GB" dirty="0" smtClean="0"/>
          </a:p>
          <a:p>
            <a:endParaRPr lang="en-GB" dirty="0" smtClean="0"/>
          </a:p>
          <a:p>
            <a:endParaRPr lang="en-GB" dirty="0"/>
          </a:p>
        </p:txBody>
      </p:sp>
      <p:sp>
        <p:nvSpPr>
          <p:cNvPr id="6" name="Content Placeholder 5"/>
          <p:cNvSpPr>
            <a:spLocks noGrp="1"/>
          </p:cNvSpPr>
          <p:nvPr>
            <p:ph sz="quarter" idx="4294967295"/>
          </p:nvPr>
        </p:nvSpPr>
        <p:spPr>
          <a:xfrm>
            <a:off x="5385047" y="2206625"/>
            <a:ext cx="4923723" cy="3951288"/>
          </a:xfrm>
        </p:spPr>
        <p:txBody>
          <a:bodyPr>
            <a:normAutofit/>
          </a:bodyPr>
          <a:lstStyle/>
          <a:p>
            <a:pPr marL="0" lvl="1" indent="0">
              <a:buNone/>
            </a:pPr>
            <a:r>
              <a:rPr lang="fr-FR" b="1" dirty="0" smtClean="0">
                <a:solidFill>
                  <a:srgbClr val="006600"/>
                </a:solidFill>
              </a:rPr>
              <a:t>PEFC</a:t>
            </a:r>
            <a:r>
              <a:rPr lang="fr-FR" b="1" smtClean="0">
                <a:solidFill>
                  <a:srgbClr val="006600"/>
                </a:solidFill>
              </a:rPr>
              <a:t>: </a:t>
            </a:r>
            <a:endParaRPr lang="fr-FR" dirty="0" smtClean="0">
              <a:solidFill>
                <a:srgbClr val="006600"/>
              </a:solidFill>
            </a:endParaRPr>
          </a:p>
          <a:p>
            <a:pPr marL="342900" lvl="1" indent="-342900">
              <a:buFontTx/>
              <a:buChar char="•"/>
            </a:pPr>
            <a:r>
              <a:rPr lang="fr-FR" dirty="0" smtClean="0"/>
              <a:t>Élaboration de normes nationales ensuite évaluées par rapport aux exigences PEFC</a:t>
            </a:r>
          </a:p>
          <a:p>
            <a:pPr marL="342900" lvl="1" indent="-342900">
              <a:buFontTx/>
              <a:buChar char="•"/>
            </a:pPr>
            <a:r>
              <a:rPr lang="fr-FR" dirty="0" smtClean="0"/>
              <a:t>Certification uniquement par rapport aux normes nationales approuvées</a:t>
            </a:r>
          </a:p>
          <a:p>
            <a:pPr marL="342900" lvl="1" indent="-342900">
              <a:buFontTx/>
              <a:buChar char="•"/>
            </a:pPr>
            <a:r>
              <a:rPr lang="fr-FR" dirty="0" smtClean="0"/>
              <a:t>Accréditation réalisée par les organismes d’accréditation nationaux</a:t>
            </a:r>
          </a:p>
          <a:p>
            <a:pPr marL="342900" lvl="1" indent="-342900">
              <a:buFontTx/>
              <a:buChar char="•"/>
            </a:pPr>
            <a:endParaRPr lang="en-GB" dirty="0" smtClean="0"/>
          </a:p>
          <a:p>
            <a:pPr marL="342900" lvl="1" indent="-342900">
              <a:buFontTx/>
              <a:buChar char="•"/>
            </a:pPr>
            <a:endParaRPr lang="en-GB" dirty="0" smtClean="0"/>
          </a:p>
          <a:p>
            <a:endParaRPr lang="en-GB"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33</a:t>
            </a:fld>
            <a:endParaRPr lang="zh-TW" altLang="en-US"/>
          </a:p>
        </p:txBody>
      </p:sp>
    </p:spTree>
    <p:extLst>
      <p:ext uri="{BB962C8B-B14F-4D97-AF65-F5344CB8AC3E}">
        <p14:creationId xmlns:p14="http://schemas.microsoft.com/office/powerpoint/2010/main" val="5582368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7457" y="1164771"/>
            <a:ext cx="8229600" cy="1143000"/>
          </a:xfrm>
        </p:spPr>
        <p:txBody>
          <a:bodyPr/>
          <a:lstStyle/>
          <a:p>
            <a:pPr eaLnBrk="1" hangingPunct="1"/>
            <a:r>
              <a:rPr lang="fr-FR" dirty="0" smtClean="0">
                <a:solidFill>
                  <a:srgbClr val="006600"/>
                </a:solidFill>
                <a:ea typeface="ヒラギノ角ゴ Pro W3" charset="0"/>
              </a:rPr>
              <a:t>Synthèse</a:t>
            </a:r>
            <a:endParaRPr lang="fr-FR" dirty="0">
              <a:solidFill>
                <a:srgbClr val="006600"/>
              </a:solidFill>
              <a:ea typeface="ヒラギノ角ゴ Pro W3" charset="0"/>
            </a:endParaRPr>
          </a:p>
        </p:txBody>
      </p:sp>
      <p:sp>
        <p:nvSpPr>
          <p:cNvPr id="25603" name="Rectangle 3"/>
          <p:cNvSpPr>
            <a:spLocks noGrp="1" noChangeArrowheads="1"/>
          </p:cNvSpPr>
          <p:nvPr>
            <p:ph idx="1"/>
          </p:nvPr>
        </p:nvSpPr>
        <p:spPr>
          <a:xfrm>
            <a:off x="337456" y="2206625"/>
            <a:ext cx="11487113" cy="4525963"/>
          </a:xfrm>
        </p:spPr>
        <p:txBody>
          <a:bodyPr>
            <a:normAutofit/>
          </a:bodyPr>
          <a:lstStyle/>
          <a:p>
            <a:pPr eaLnBrk="1" hangingPunct="1"/>
            <a:r>
              <a:rPr lang="fr-FR" sz="2400" dirty="0" smtClean="0">
                <a:ea typeface="ヒラギノ角ゴ Pro W3" charset="0"/>
              </a:rPr>
              <a:t>La certification est un outil établissant un lien entre les producteurs et les consommateurs de produits forestiers.</a:t>
            </a:r>
          </a:p>
          <a:p>
            <a:pPr eaLnBrk="1" hangingPunct="1"/>
            <a:r>
              <a:rPr lang="fr-FR" sz="2400" dirty="0" smtClean="0">
                <a:ea typeface="ヒラギノ角ゴ Pro W3" charset="0"/>
              </a:rPr>
              <a:t>Elle a pour finalité	</a:t>
            </a:r>
          </a:p>
          <a:p>
            <a:pPr lvl="1" eaLnBrk="1" hangingPunct="1">
              <a:buSzPct val="80000"/>
              <a:buFont typeface="Wingdings" panose="05000000000000000000" pitchFamily="2" charset="2"/>
              <a:buChar char="§"/>
            </a:pPr>
            <a:r>
              <a:rPr lang="fr-FR" dirty="0" smtClean="0">
                <a:ea typeface="ヒラギノ角ゴ Pro W3" charset="0"/>
              </a:rPr>
              <a:t>la reconnaissance des bonnes pratiques des producteurs, </a:t>
            </a:r>
          </a:p>
          <a:p>
            <a:pPr lvl="1" eaLnBrk="1" hangingPunct="1">
              <a:buSzPct val="80000"/>
              <a:buFont typeface="Wingdings" panose="05000000000000000000" pitchFamily="2" charset="2"/>
              <a:buChar char="§"/>
            </a:pPr>
            <a:r>
              <a:rPr lang="fr-FR" dirty="0" smtClean="0">
                <a:ea typeface="ヒラギノ角ゴ Pro W3" charset="0"/>
              </a:rPr>
              <a:t>la garantie d’un approvisionnement responsable pour les commerçants et les consommateurs. </a:t>
            </a:r>
          </a:p>
          <a:p>
            <a:pPr eaLnBrk="1" hangingPunct="1"/>
            <a:r>
              <a:rPr lang="fr-FR" sz="2400" dirty="0" smtClean="0">
                <a:ea typeface="ヒラギノ角ゴ Pro W3" charset="0"/>
              </a:rPr>
              <a:t>La crédibilité est assurée par le recours à des organismes de certification indépendants qui sont accrédités par un groupe élargi de parties prenantes.</a:t>
            </a:r>
          </a:p>
          <a:p>
            <a:pPr eaLnBrk="1" hangingPunct="1"/>
            <a:r>
              <a:rPr lang="fr-FR" sz="2400" dirty="0" smtClean="0">
                <a:ea typeface="ヒラギノ角ゴ Pro W3" charset="0"/>
              </a:rPr>
              <a:t>La certification est un outil qui permet de répondre aux exigences législatives telles que le Règlement Bois de l’UE et la loi Lacey (Lacey Act) américaine.</a:t>
            </a:r>
          </a:p>
          <a:p>
            <a:pPr lvl="1" eaLnBrk="1" hangingPunct="1">
              <a:lnSpc>
                <a:spcPct val="90000"/>
              </a:lnSpc>
              <a:buFontTx/>
              <a:buNone/>
            </a:pPr>
            <a:endParaRPr lang="en-GB"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34</a:t>
            </a:fld>
            <a:endParaRPr lang="zh-TW" altLang="en-US"/>
          </a:p>
        </p:txBody>
      </p:sp>
    </p:spTree>
    <p:extLst>
      <p:ext uri="{BB962C8B-B14F-4D97-AF65-F5344CB8AC3E}">
        <p14:creationId xmlns:p14="http://schemas.microsoft.com/office/powerpoint/2010/main" val="2779836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35</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6575" y="1188035"/>
            <a:ext cx="8229600" cy="1143000"/>
          </a:xfrm>
        </p:spPr>
        <p:txBody>
          <a:bodyPr/>
          <a:lstStyle/>
          <a:p>
            <a:pPr eaLnBrk="1" hangingPunct="1"/>
            <a:r>
              <a:rPr lang="fr-FR" dirty="0" smtClean="0">
                <a:solidFill>
                  <a:srgbClr val="006600"/>
                </a:solidFill>
                <a:ea typeface="ヒラギノ角ゴ Pro W3" charset="0"/>
              </a:rPr>
              <a:t>Contexte historique (2/2)</a:t>
            </a:r>
            <a:endParaRPr lang="fr-FR" dirty="0">
              <a:solidFill>
                <a:srgbClr val="006600"/>
              </a:solidFill>
              <a:ea typeface="ヒラギノ角ゴ Pro W3" charset="0"/>
            </a:endParaRPr>
          </a:p>
        </p:txBody>
      </p:sp>
      <p:sp>
        <p:nvSpPr>
          <p:cNvPr id="10243" name="Rectangle 3"/>
          <p:cNvSpPr>
            <a:spLocks noGrp="1" noChangeArrowheads="1"/>
          </p:cNvSpPr>
          <p:nvPr>
            <p:ph idx="1"/>
          </p:nvPr>
        </p:nvSpPr>
        <p:spPr>
          <a:xfrm>
            <a:off x="386575" y="2206625"/>
            <a:ext cx="8229600" cy="4525963"/>
          </a:xfrm>
          <a:noFill/>
        </p:spPr>
        <p:txBody>
          <a:bodyPr>
            <a:normAutofit/>
          </a:bodyPr>
          <a:lstStyle/>
          <a:p>
            <a:pPr eaLnBrk="1" hangingPunct="1">
              <a:spcBef>
                <a:spcPct val="50000"/>
              </a:spcBef>
            </a:pPr>
            <a:r>
              <a:rPr lang="fr-FR" sz="2400" dirty="0" smtClean="0">
                <a:ea typeface="ヒラギノ角ゴ Pro W3" charset="0"/>
              </a:rPr>
              <a:t>Il apparaissait que les gouvernements ne pouvaient ou ne voulaient pas s’attaquer au problème de la déforestation. </a:t>
            </a:r>
          </a:p>
          <a:p>
            <a:pPr eaLnBrk="1" hangingPunct="1">
              <a:spcBef>
                <a:spcPct val="50000"/>
              </a:spcBef>
            </a:pPr>
            <a:r>
              <a:rPr lang="fr-FR" sz="2400" dirty="0" smtClean="0">
                <a:ea typeface="ヒラギノ角ゴ Pro W3" charset="0"/>
              </a:rPr>
              <a:t>Les ONG avaient encouragé le boycott, mais sans grand succès.  Elles étaient par conséquent ouvertes à d’autres moyens de stopper la déforestation. </a:t>
            </a:r>
          </a:p>
          <a:p>
            <a:pPr eaLnBrk="1" hangingPunct="1">
              <a:spcBef>
                <a:spcPct val="50000"/>
              </a:spcBef>
            </a:pPr>
            <a:r>
              <a:rPr lang="fr-FR" sz="2400" dirty="0" smtClean="0">
                <a:ea typeface="ヒラギノ角ゴ Pro W3" charset="0"/>
              </a:rPr>
              <a:t>Les industries forestières ont fait valoir que toutes les formes de gestion forestière n’étaient pas destructives. </a:t>
            </a:r>
          </a:p>
          <a:p>
            <a:pPr eaLnBrk="1" hangingPunct="1">
              <a:spcBef>
                <a:spcPct val="50000"/>
              </a:spcBef>
            </a:pPr>
            <a:r>
              <a:rPr lang="fr-FR" sz="2400" dirty="0" smtClean="0">
                <a:ea typeface="ヒラギノ角ゴ Pro W3" charset="0"/>
              </a:rPr>
              <a:t>Les commerçants ont reconnu qu’il fallait gérer leurs sources d’approvisionnement de manière plus responsable et acheter du bois provenant de forêts bien gérées. </a:t>
            </a:r>
          </a:p>
          <a:p>
            <a:pPr eaLnBrk="1" hangingPunct="1">
              <a:lnSpc>
                <a:spcPct val="80000"/>
              </a:lnSpc>
              <a:spcBef>
                <a:spcPct val="50000"/>
              </a:spcBef>
            </a:pPr>
            <a:endParaRPr lang="en-GB" sz="2600" dirty="0">
              <a:latin typeface="Arial" charset="0"/>
              <a:ea typeface="ヒラギノ角ゴ Pro W3" charset="0"/>
            </a:endParaRPr>
          </a:p>
          <a:p>
            <a:pPr eaLnBrk="1" hangingPunct="1">
              <a:lnSpc>
                <a:spcPct val="80000"/>
              </a:lnSpc>
              <a:spcBef>
                <a:spcPct val="50000"/>
              </a:spcBef>
            </a:pPr>
            <a:endParaRPr lang="en-US" sz="2600"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4</a:t>
            </a:fld>
            <a:endParaRPr lang="zh-TW" altLang="en-US"/>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2118" y="2108393"/>
            <a:ext cx="3249881" cy="2167021"/>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2118" y="4310281"/>
            <a:ext cx="3249882" cy="2173623"/>
          </a:xfrm>
          <a:prstGeom prst="rect">
            <a:avLst/>
          </a:prstGeom>
        </p:spPr>
      </p:pic>
      <p:sp>
        <p:nvSpPr>
          <p:cNvPr id="9" name="Textfeld 8"/>
          <p:cNvSpPr txBox="1"/>
          <p:nvPr/>
        </p:nvSpPr>
        <p:spPr>
          <a:xfrm>
            <a:off x="8942117" y="4064060"/>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
        <p:nvSpPr>
          <p:cNvPr id="10" name="Textfeld 9"/>
          <p:cNvSpPr txBox="1"/>
          <p:nvPr/>
        </p:nvSpPr>
        <p:spPr>
          <a:xfrm>
            <a:off x="8942118" y="6237683"/>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Tree>
    <p:extLst>
      <p:ext uri="{BB962C8B-B14F-4D97-AF65-F5344CB8AC3E}">
        <p14:creationId xmlns:p14="http://schemas.microsoft.com/office/powerpoint/2010/main" val="1319894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5897" y="1201372"/>
            <a:ext cx="8229600" cy="1143000"/>
          </a:xfrm>
        </p:spPr>
        <p:txBody>
          <a:bodyPr/>
          <a:lstStyle/>
          <a:p>
            <a:pPr eaLnBrk="1" hangingPunct="1"/>
            <a:r>
              <a:rPr lang="fr-FR" dirty="0" smtClean="0">
                <a:solidFill>
                  <a:srgbClr val="006600"/>
                </a:solidFill>
                <a:ea typeface="ヒラギノ角ゴ Pro W3" charset="0"/>
              </a:rPr>
              <a:t>Établissement d’un lien entre forêts et marchés</a:t>
            </a:r>
            <a:endParaRPr lang="fr-FR" dirty="0">
              <a:solidFill>
                <a:srgbClr val="006600"/>
              </a:solidFill>
              <a:ea typeface="ヒラギノ角ゴ Pro W3" charset="0"/>
            </a:endParaRPr>
          </a:p>
        </p:txBody>
      </p:sp>
      <p:sp>
        <p:nvSpPr>
          <p:cNvPr id="11267" name="Rectangle 3"/>
          <p:cNvSpPr>
            <a:spLocks noGrp="1" noChangeArrowheads="1"/>
          </p:cNvSpPr>
          <p:nvPr>
            <p:ph idx="1"/>
          </p:nvPr>
        </p:nvSpPr>
        <p:spPr>
          <a:xfrm>
            <a:off x="385897" y="2206625"/>
            <a:ext cx="8229600" cy="2308225"/>
          </a:xfrm>
        </p:spPr>
        <p:txBody>
          <a:bodyPr>
            <a:normAutofit lnSpcReduction="10000"/>
          </a:bodyPr>
          <a:lstStyle/>
          <a:p>
            <a:r>
              <a:rPr lang="fr-FR" dirty="0" smtClean="0">
                <a:ea typeface="ヒラギノ角ゴ Pro W3" charset="0"/>
              </a:rPr>
              <a:t>Diverses parties prenantes se sont rendu compte qu’elles avaient un besoin commun – un mécanisme crédible: </a:t>
            </a:r>
          </a:p>
          <a:p>
            <a:pPr lvl="1">
              <a:buFont typeface="Arial" panose="020B0604020202020204" pitchFamily="34" charset="0"/>
              <a:buChar char="•"/>
            </a:pPr>
            <a:r>
              <a:rPr lang="fr-FR" dirty="0" smtClean="0">
                <a:ea typeface="ヒラギノ角ゴ Pro W3" charset="0"/>
              </a:rPr>
              <a:t>de définition d’une bonne gestion des forêts, </a:t>
            </a:r>
          </a:p>
          <a:p>
            <a:pPr lvl="1">
              <a:buFont typeface="Arial" panose="020B0604020202020204" pitchFamily="34" charset="0"/>
              <a:buChar char="•"/>
            </a:pPr>
            <a:r>
              <a:rPr lang="fr-FR" dirty="0" smtClean="0">
                <a:ea typeface="ヒラギノ角ゴ Pro W3" charset="0"/>
              </a:rPr>
              <a:t>d’identification des forêts bien gérées,</a:t>
            </a:r>
          </a:p>
          <a:p>
            <a:pPr lvl="1">
              <a:buFont typeface="Arial" panose="020B0604020202020204" pitchFamily="34" charset="0"/>
              <a:buChar char="•"/>
            </a:pPr>
            <a:r>
              <a:rPr lang="fr-FR" dirty="0" smtClean="0">
                <a:ea typeface="ヒラギノ角ゴ Pro W3" charset="0"/>
              </a:rPr>
              <a:t>d’approvisionnement dans ces forêts.</a:t>
            </a:r>
            <a:endParaRPr lang="en-US"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5</a:t>
            </a:fld>
            <a:endParaRPr lang="zh-TW" altLang="en-US"/>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96" y="4514850"/>
            <a:ext cx="7153499" cy="2343150"/>
          </a:xfrm>
          <a:prstGeom prst="rect">
            <a:avLst/>
          </a:prstGeom>
        </p:spPr>
      </p:pic>
    </p:spTree>
    <p:extLst>
      <p:ext uri="{BB962C8B-B14F-4D97-AF65-F5344CB8AC3E}">
        <p14:creationId xmlns:p14="http://schemas.microsoft.com/office/powerpoint/2010/main" val="30469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9228" y="1246977"/>
            <a:ext cx="8229600" cy="1143000"/>
          </a:xfrm>
        </p:spPr>
        <p:txBody>
          <a:bodyPr/>
          <a:lstStyle/>
          <a:p>
            <a:pPr eaLnBrk="1" hangingPunct="1"/>
            <a:r>
              <a:rPr lang="fr-FR" dirty="0" smtClean="0">
                <a:solidFill>
                  <a:srgbClr val="006600"/>
                </a:solidFill>
                <a:ea typeface="ヒラギノ角ゴ Pro W3" charset="0"/>
              </a:rPr>
              <a:t>Une solution: la certification forestière</a:t>
            </a:r>
            <a:endParaRPr lang="fr-FR" dirty="0">
              <a:solidFill>
                <a:srgbClr val="006600"/>
              </a:solidFill>
              <a:ea typeface="ヒラギノ角ゴ Pro W3" charset="0"/>
            </a:endParaRPr>
          </a:p>
        </p:txBody>
      </p:sp>
      <p:sp>
        <p:nvSpPr>
          <p:cNvPr id="12291" name="Rectangle 3"/>
          <p:cNvSpPr>
            <a:spLocks noGrp="1" noChangeArrowheads="1"/>
          </p:cNvSpPr>
          <p:nvPr>
            <p:ph idx="1"/>
          </p:nvPr>
        </p:nvSpPr>
        <p:spPr>
          <a:xfrm>
            <a:off x="359228" y="2206626"/>
            <a:ext cx="8953500" cy="2451100"/>
          </a:xfrm>
        </p:spPr>
        <p:txBody>
          <a:bodyPr>
            <a:normAutofit/>
          </a:bodyPr>
          <a:lstStyle/>
          <a:p>
            <a:pPr eaLnBrk="1" hangingPunct="1"/>
            <a:r>
              <a:rPr lang="fr-FR" dirty="0" smtClean="0">
                <a:ea typeface="ヒラギノ角ゴ Pro W3" charset="0"/>
              </a:rPr>
              <a:t>Processus selon lequel une organisation indépendante vérifie si une forêt est gérée conformément à une norme spécifiée. </a:t>
            </a:r>
          </a:p>
          <a:p>
            <a:pPr eaLnBrk="1" hangingPunct="1"/>
            <a:r>
              <a:rPr lang="fr-FR" dirty="0" smtClean="0">
                <a:ea typeface="ヒラギノ角ゴ Pro W3" charset="0"/>
              </a:rPr>
              <a:t>Moyen d’informer les clients et les consommateurs de l’origine des matières brutes utilisées dans les produits.</a:t>
            </a:r>
            <a:endParaRPr lang="fr-FR"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pPr/>
              <a:t>6</a:t>
            </a:fld>
            <a:endParaRPr lang="zh-TW" altLang="en-US"/>
          </a:p>
        </p:txBody>
      </p:sp>
      <p:grpSp>
        <p:nvGrpSpPr>
          <p:cNvPr id="6" name="Gruppieren 5"/>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83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12192000" cy="693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AutoShape 24"/>
          <p:cNvSpPr>
            <a:spLocks noChangeArrowheads="1"/>
          </p:cNvSpPr>
          <p:nvPr/>
        </p:nvSpPr>
        <p:spPr bwMode="auto">
          <a:xfrm>
            <a:off x="5735960" y="5157195"/>
            <a:ext cx="216024" cy="576139"/>
          </a:xfrm>
          <a:prstGeom prst="downArrow">
            <a:avLst>
              <a:gd name="adj1" fmla="val 50000"/>
              <a:gd name="adj2" fmla="val 91728"/>
            </a:avLst>
          </a:prstGeom>
          <a:solidFill>
            <a:schemeClr val="bg1">
              <a:lumMod val="50000"/>
            </a:schemeClr>
          </a:solidFill>
          <a:ln w="9525">
            <a:noFill/>
            <a:miter lim="800000"/>
            <a:headEnd/>
            <a:tailEnd/>
          </a:ln>
        </p:spPr>
        <p:txBody>
          <a:bodyPr wrap="none" anchor="ctr"/>
          <a:lstStyle/>
          <a:p>
            <a:endParaRPr lang="en-US" dirty="0"/>
          </a:p>
        </p:txBody>
      </p:sp>
      <p:sp>
        <p:nvSpPr>
          <p:cNvPr id="19" name="AutoShape 34"/>
          <p:cNvSpPr>
            <a:spLocks noChangeArrowheads="1"/>
          </p:cNvSpPr>
          <p:nvPr/>
        </p:nvSpPr>
        <p:spPr bwMode="auto">
          <a:xfrm rot="4029649">
            <a:off x="4281622" y="4735750"/>
            <a:ext cx="244380" cy="1274932"/>
          </a:xfrm>
          <a:prstGeom prst="downArrow">
            <a:avLst>
              <a:gd name="adj1" fmla="val 50000"/>
              <a:gd name="adj2" fmla="val 91728"/>
            </a:avLst>
          </a:prstGeom>
          <a:solidFill>
            <a:srgbClr val="4597A0"/>
          </a:solidFill>
          <a:ln w="9525">
            <a:noFill/>
            <a:miter lim="800000"/>
            <a:headEnd/>
            <a:tailEnd/>
          </a:ln>
        </p:spPr>
        <p:txBody>
          <a:bodyPr wrap="none" anchor="ctr"/>
          <a:lstStyle/>
          <a:p>
            <a:endParaRPr lang="en-US" dirty="0"/>
          </a:p>
        </p:txBody>
      </p:sp>
      <p:pic>
        <p:nvPicPr>
          <p:cNvPr id="4" name="Picture 3" descr="produce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7528" y="4262184"/>
            <a:ext cx="1999488" cy="1975104"/>
          </a:xfrm>
          <a:prstGeom prst="rect">
            <a:avLst/>
          </a:prstGeom>
        </p:spPr>
      </p:pic>
      <p:sp>
        <p:nvSpPr>
          <p:cNvPr id="5" name="Text Box 8"/>
          <p:cNvSpPr txBox="1">
            <a:spLocks noChangeArrowheads="1"/>
          </p:cNvSpPr>
          <p:nvPr/>
        </p:nvSpPr>
        <p:spPr bwMode="auto">
          <a:xfrm>
            <a:off x="1774826" y="892089"/>
            <a:ext cx="90476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producteur veut envoyer un message au consommateur ou au client</a:t>
            </a:r>
            <a:r>
              <a:rPr lang="fr-FR" sz="2200" b="1" dirty="0" smtClean="0">
                <a:solidFill>
                  <a:srgbClr val="006600"/>
                </a:solidFill>
              </a:rPr>
              <a:t>.</a:t>
            </a:r>
            <a:r>
              <a:rPr lang="fr-FR" sz="2200" b="1" dirty="0" smtClean="0"/>
              <a:t> </a:t>
            </a:r>
            <a:endParaRPr lang="fr-FR" sz="2200" b="1" dirty="0"/>
          </a:p>
        </p:txBody>
      </p:sp>
      <p:sp>
        <p:nvSpPr>
          <p:cNvPr id="6" name="AutoShape 16"/>
          <p:cNvSpPr>
            <a:spLocks noChangeArrowheads="1"/>
          </p:cNvSpPr>
          <p:nvPr/>
        </p:nvSpPr>
        <p:spPr bwMode="auto">
          <a:xfrm>
            <a:off x="4223792" y="5517232"/>
            <a:ext cx="3456384" cy="863600"/>
          </a:xfrm>
          <a:prstGeom prst="rightArrow">
            <a:avLst>
              <a:gd name="adj1" fmla="val 50000"/>
              <a:gd name="adj2" fmla="val 62546"/>
            </a:avLst>
          </a:prstGeom>
          <a:solidFill>
            <a:srgbClr val="4597A0"/>
          </a:solidFill>
          <a:ln w="9525">
            <a:noFill/>
            <a:miter lim="800000"/>
            <a:headEnd/>
            <a:tailEnd/>
          </a:ln>
        </p:spPr>
        <p:txBody>
          <a:bodyPr wrap="none" anchor="ctr"/>
          <a:lstStyle/>
          <a:p>
            <a:endParaRPr lang="en-US" dirty="0"/>
          </a:p>
        </p:txBody>
      </p:sp>
      <p:sp>
        <p:nvSpPr>
          <p:cNvPr id="7" name="Text Box 23"/>
          <p:cNvSpPr txBox="1">
            <a:spLocks noChangeArrowheads="1"/>
          </p:cNvSpPr>
          <p:nvPr/>
        </p:nvSpPr>
        <p:spPr bwMode="auto">
          <a:xfrm>
            <a:off x="4871865" y="5733256"/>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GB" sz="2000" b="1" dirty="0"/>
              <a:t>MESSAGE</a:t>
            </a:r>
          </a:p>
        </p:txBody>
      </p:sp>
      <p:pic>
        <p:nvPicPr>
          <p:cNvPr id="8" name="Picture 7" descr="customer.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7881" y="4676712"/>
            <a:ext cx="2084832" cy="1560576"/>
          </a:xfrm>
          <a:prstGeom prst="rect">
            <a:avLst/>
          </a:prstGeom>
        </p:spPr>
      </p:pic>
      <p:sp>
        <p:nvSpPr>
          <p:cNvPr id="9" name="Rectangular Callout 8"/>
          <p:cNvSpPr/>
          <p:nvPr/>
        </p:nvSpPr>
        <p:spPr bwMode="auto">
          <a:xfrm>
            <a:off x="1991544" y="279578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0" name="TextBox 9"/>
          <p:cNvSpPr txBox="1"/>
          <p:nvPr/>
        </p:nvSpPr>
        <p:spPr>
          <a:xfrm>
            <a:off x="2063552" y="2839855"/>
            <a:ext cx="2160240" cy="1077218"/>
          </a:xfrm>
          <a:prstGeom prst="rect">
            <a:avLst/>
          </a:prstGeom>
          <a:noFill/>
        </p:spPr>
        <p:txBody>
          <a:bodyPr wrap="square" rtlCol="0">
            <a:spAutoFit/>
          </a:bodyPr>
          <a:lstStyle/>
          <a:p>
            <a:r>
              <a:rPr lang="fr-FR" sz="1600" dirty="0" smtClean="0"/>
              <a:t>Le bois que je vous vends provient d’une forêt gérée de façon durable!</a:t>
            </a:r>
            <a:endParaRPr lang="en-US" dirty="0"/>
          </a:p>
        </p:txBody>
      </p:sp>
      <p:sp>
        <p:nvSpPr>
          <p:cNvPr id="11" name="Text Box 32"/>
          <p:cNvSpPr txBox="1">
            <a:spLocks noChangeArrowheads="1"/>
          </p:cNvSpPr>
          <p:nvPr/>
        </p:nvSpPr>
        <p:spPr bwMode="auto">
          <a:xfrm>
            <a:off x="1774826" y="1312773"/>
            <a:ext cx="8893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Le consommateur a besoin d’être certain que ce message est correct.</a:t>
            </a:r>
            <a:endParaRPr lang="fr-FR" b="1" i="1" dirty="0"/>
          </a:p>
        </p:txBody>
      </p:sp>
      <p:sp>
        <p:nvSpPr>
          <p:cNvPr id="12" name="Rectangular Callout 11"/>
          <p:cNvSpPr/>
          <p:nvPr/>
        </p:nvSpPr>
        <p:spPr bwMode="auto">
          <a:xfrm>
            <a:off x="8246198" y="299695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3" name="TextBox 12"/>
          <p:cNvSpPr txBox="1"/>
          <p:nvPr/>
        </p:nvSpPr>
        <p:spPr>
          <a:xfrm>
            <a:off x="8334786" y="3210078"/>
            <a:ext cx="1911056" cy="830997"/>
          </a:xfrm>
          <a:prstGeom prst="rect">
            <a:avLst/>
          </a:prstGeom>
          <a:noFill/>
        </p:spPr>
        <p:txBody>
          <a:bodyPr wrap="square" rtlCol="0">
            <a:spAutoFit/>
          </a:bodyPr>
          <a:lstStyle/>
          <a:p>
            <a:r>
              <a:rPr lang="fr-FR" sz="1600" dirty="0" smtClean="0"/>
              <a:t>Comment prouvez-vous que ce bois est d’origine durable? </a:t>
            </a:r>
            <a:endParaRPr lang="en-US" dirty="0"/>
          </a:p>
        </p:txBody>
      </p:sp>
      <p:sp>
        <p:nvSpPr>
          <p:cNvPr id="14" name="Text Box 33"/>
          <p:cNvSpPr txBox="1">
            <a:spLocks noChangeArrowheads="1"/>
          </p:cNvSpPr>
          <p:nvPr/>
        </p:nvSpPr>
        <p:spPr bwMode="auto">
          <a:xfrm>
            <a:off x="1774824" y="1709840"/>
            <a:ext cx="7924800" cy="369332"/>
          </a:xfrm>
          <a:prstGeom prst="rect">
            <a:avLst/>
          </a:prstGeom>
          <a:noFill/>
          <a:ln>
            <a:noFill/>
          </a:ln>
        </p:spPr>
        <p:txBody>
          <a:bodyPr>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fr-FR" b="1" dirty="0" smtClean="0">
                <a:solidFill>
                  <a:srgbClr val="006600"/>
                </a:solidFill>
              </a:rPr>
              <a:t>Une vérification </a:t>
            </a:r>
            <a:r>
              <a:rPr lang="fr-FR" b="1" i="1" dirty="0" smtClean="0">
                <a:solidFill>
                  <a:srgbClr val="00B050"/>
                </a:solidFill>
              </a:rPr>
              <a:t>indépendante</a:t>
            </a:r>
            <a:r>
              <a:rPr lang="fr-FR" b="1" dirty="0" smtClean="0">
                <a:solidFill>
                  <a:srgbClr val="006600"/>
                </a:solidFill>
              </a:rPr>
              <a:t> est nécessaire.</a:t>
            </a:r>
            <a:endParaRPr lang="fr-FR" b="1" i="1" dirty="0"/>
          </a:p>
        </p:txBody>
      </p:sp>
      <p:pic>
        <p:nvPicPr>
          <p:cNvPr id="15" name="Picture 14" descr="indenpendent certifier.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864" y="3873600"/>
            <a:ext cx="2011680" cy="1499616"/>
          </a:xfrm>
          <a:prstGeom prst="rect">
            <a:avLst/>
          </a:prstGeom>
        </p:spPr>
      </p:pic>
      <p:sp>
        <p:nvSpPr>
          <p:cNvPr id="16" name="Rectangular Callout 15"/>
          <p:cNvSpPr/>
          <p:nvPr/>
        </p:nvSpPr>
        <p:spPr bwMode="auto">
          <a:xfrm>
            <a:off x="5231905" y="2276872"/>
            <a:ext cx="2259943" cy="1224136"/>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7" name="TextBox 16"/>
          <p:cNvSpPr txBox="1"/>
          <p:nvPr/>
        </p:nvSpPr>
        <p:spPr>
          <a:xfrm>
            <a:off x="5307871" y="2424356"/>
            <a:ext cx="2108009" cy="830997"/>
          </a:xfrm>
          <a:prstGeom prst="rect">
            <a:avLst/>
          </a:prstGeom>
          <a:noFill/>
        </p:spPr>
        <p:txBody>
          <a:bodyPr wrap="square" rtlCol="0">
            <a:spAutoFit/>
          </a:bodyPr>
          <a:lstStyle/>
          <a:p>
            <a:r>
              <a:rPr lang="fr-FR" sz="1600" dirty="0" smtClean="0"/>
              <a:t>Vérifions si votre déclaration correspond à vos pratiques.</a:t>
            </a:r>
            <a:endParaRPr lang="fr-FR" sz="1600" dirty="0"/>
          </a:p>
        </p:txBody>
      </p:sp>
      <p:sp>
        <p:nvSpPr>
          <p:cNvPr id="21" name="Title 3"/>
          <p:cNvSpPr>
            <a:spLocks noGrp="1"/>
          </p:cNvSpPr>
          <p:nvPr>
            <p:ph type="title"/>
          </p:nvPr>
        </p:nvSpPr>
        <p:spPr>
          <a:xfrm>
            <a:off x="1774824" y="274640"/>
            <a:ext cx="8559606" cy="651484"/>
          </a:xfrm>
        </p:spPr>
        <p:txBody>
          <a:bodyPr>
            <a:normAutofit/>
          </a:bodyPr>
          <a:lstStyle/>
          <a:p>
            <a:r>
              <a:rPr lang="fr-FR" sz="4000" dirty="0" smtClean="0">
                <a:solidFill>
                  <a:srgbClr val="006600"/>
                </a:solidFill>
              </a:rPr>
              <a:t>Ce qu’est, en substance, la certification</a:t>
            </a:r>
            <a:endParaRPr lang="en-US" sz="4000" dirty="0"/>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pPr/>
              <a:t>7</a:t>
            </a:fld>
            <a:endParaRPr lang="zh-TW" altLang="en-US"/>
          </a:p>
        </p:txBody>
      </p:sp>
    </p:spTree>
    <p:extLst>
      <p:ext uri="{BB962C8B-B14F-4D97-AF65-F5344CB8AC3E}">
        <p14:creationId xmlns:p14="http://schemas.microsoft.com/office/powerpoint/2010/main" val="35953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5" grpId="0" build="allAtOnce"/>
      <p:bldP spid="9" grpId="0" animBg="1"/>
      <p:bldP spid="10" grpId="0"/>
      <p:bldP spid="11" grpId="0" build="allAtOnce"/>
      <p:bldP spid="12" grpId="0" animBg="1"/>
      <p:bldP spid="13" grpId="0"/>
      <p:bldP spid="14" grpId="0"/>
      <p:bldP spid="14" grpId="1"/>
      <p:bldP spid="16" grpId="0" animBg="1"/>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53481" y="1186544"/>
            <a:ext cx="8229600" cy="1143000"/>
          </a:xfrm>
        </p:spPr>
        <p:txBody>
          <a:bodyPr/>
          <a:lstStyle/>
          <a:p>
            <a:pPr eaLnBrk="1" hangingPunct="1"/>
            <a:r>
              <a:rPr lang="fr-FR" dirty="0" smtClean="0">
                <a:solidFill>
                  <a:srgbClr val="006600"/>
                </a:solidFill>
                <a:ea typeface="ヒラギノ角ゴ Pro W3" charset="0"/>
              </a:rPr>
              <a:t>Systèmes de certification forestière</a:t>
            </a:r>
            <a:endParaRPr lang="fr-FR" dirty="0">
              <a:solidFill>
                <a:srgbClr val="006600"/>
              </a:solidFill>
              <a:ea typeface="ヒラギノ角ゴ Pro W3" charset="0"/>
            </a:endParaRPr>
          </a:p>
        </p:txBody>
      </p:sp>
      <p:sp>
        <p:nvSpPr>
          <p:cNvPr id="13315" name="Rectangle 3"/>
          <p:cNvSpPr>
            <a:spLocks noGrp="1" noChangeArrowheads="1"/>
          </p:cNvSpPr>
          <p:nvPr>
            <p:ph idx="1"/>
          </p:nvPr>
        </p:nvSpPr>
        <p:spPr>
          <a:xfrm>
            <a:off x="353481" y="2206626"/>
            <a:ext cx="9482498" cy="2451100"/>
          </a:xfrm>
        </p:spPr>
        <p:txBody>
          <a:bodyPr>
            <a:normAutofit lnSpcReduction="10000"/>
          </a:bodyPr>
          <a:lstStyle/>
          <a:p>
            <a:pPr eaLnBrk="1" hangingPunct="1"/>
            <a:r>
              <a:rPr lang="fr-FR" sz="2600" dirty="0" smtClean="0">
                <a:ea typeface="ヒラギノ角ゴ Pro W3" charset="0"/>
              </a:rPr>
              <a:t>La certification est largement utilisée dans tout le secteur depuis un demi-siècle. </a:t>
            </a:r>
          </a:p>
          <a:p>
            <a:pPr eaLnBrk="1" hangingPunct="1"/>
            <a:r>
              <a:rPr lang="fr-FR" sz="2600" dirty="0" smtClean="0">
                <a:ea typeface="ヒラギノ角ゴ Pro W3" charset="0"/>
              </a:rPr>
              <a:t>Il existe de nombreuses conventions très élaborées sur la façon dont les choses sont faites.</a:t>
            </a:r>
          </a:p>
          <a:p>
            <a:pPr eaLnBrk="1" hangingPunct="1"/>
            <a:r>
              <a:rPr lang="fr-FR" sz="2600" dirty="0" smtClean="0">
                <a:ea typeface="ヒラギノ角ゴ Pro W3" charset="0"/>
              </a:rPr>
              <a:t>Certains aspects de la certification forestière sont complexes et exigeants.</a:t>
            </a:r>
            <a:endParaRPr lang="fr-FR" sz="2600" dirty="0">
              <a:ea typeface="ヒラギノ角ゴ Pro W3" charset="0"/>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pPr/>
              <a:t>8</a:t>
            </a:fld>
            <a:endParaRPr lang="zh-TW" altLang="en-US"/>
          </a:p>
        </p:txBody>
      </p:sp>
      <p:grpSp>
        <p:nvGrpSpPr>
          <p:cNvPr id="7" name="Gruppieren 6"/>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2928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3348" y="1186375"/>
            <a:ext cx="8229600" cy="1143000"/>
          </a:xfrm>
        </p:spPr>
        <p:txBody>
          <a:bodyPr>
            <a:normAutofit/>
          </a:bodyPr>
          <a:lstStyle/>
          <a:p>
            <a:pPr eaLnBrk="1" hangingPunct="1"/>
            <a:r>
              <a:rPr lang="fr-FR" dirty="0" smtClean="0">
                <a:solidFill>
                  <a:srgbClr val="006600"/>
                </a:solidFill>
                <a:ea typeface="ヒラギノ角ゴ Pro W3" charset="0"/>
              </a:rPr>
              <a:t>Éléments d’un système de certification forestière</a:t>
            </a:r>
            <a:endParaRPr lang="fr-FR" dirty="0">
              <a:solidFill>
                <a:srgbClr val="006600"/>
              </a:solidFill>
              <a:ea typeface="ヒラギノ角ゴ Pro W3" charset="0"/>
            </a:endParaRPr>
          </a:p>
        </p:txBody>
      </p:sp>
      <p:pic>
        <p:nvPicPr>
          <p:cNvPr id="4" name="Picture 3" descr="Forest Governance Outli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366" y="2183961"/>
            <a:ext cx="8527674" cy="4308914"/>
          </a:xfrm>
          <a:prstGeom prst="rect">
            <a:avLst/>
          </a:prstGeom>
          <a:solidFill>
            <a:schemeClr val="accent3">
              <a:lumMod val="20000"/>
              <a:lumOff val="80000"/>
            </a:schemeClr>
          </a:solidFill>
        </p:spPr>
      </p:pic>
      <p:sp>
        <p:nvSpPr>
          <p:cNvPr id="2" name="Slide Number Placeholder 1"/>
          <p:cNvSpPr>
            <a:spLocks noGrp="1"/>
          </p:cNvSpPr>
          <p:nvPr>
            <p:ph type="sldNum" sz="quarter" idx="12"/>
          </p:nvPr>
        </p:nvSpPr>
        <p:spPr/>
        <p:txBody>
          <a:bodyPr/>
          <a:lstStyle/>
          <a:p>
            <a:fld id="{E4D32A41-D18F-442E-A9D4-18F3FD27B302}" type="slidenum">
              <a:rPr lang="zh-TW" altLang="en-US" smtClean="0"/>
              <a:pPr/>
              <a:t>9</a:t>
            </a:fld>
            <a:endParaRPr lang="zh-TW" altLang="en-US"/>
          </a:p>
        </p:txBody>
      </p:sp>
    </p:spTree>
    <p:extLst>
      <p:ext uri="{BB962C8B-B14F-4D97-AF65-F5344CB8AC3E}">
        <p14:creationId xmlns:p14="http://schemas.microsoft.com/office/powerpoint/2010/main" val="39822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0B6B9-8D27-4599-A5C9-743F9825D9FD}">
  <ds:schemaRefs>
    <ds:schemaRef ds:uri="http://purl.org/dc/elements/1.1/"/>
    <ds:schemaRef ds:uri="http://purl.org/dc/terms/"/>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2D6E8E3D-17AD-43A5-B67D-2483DCC92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2606</Words>
  <Application>Microsoft Office PowerPoint</Application>
  <PresentationFormat>Benutzerdefiniert</PresentationFormat>
  <Paragraphs>311</Paragraphs>
  <Slides>35</Slides>
  <Notes>34</Notes>
  <HiddenSlides>0</HiddenSlides>
  <MMClips>0</MMClips>
  <ScaleCrop>false</ScaleCrop>
  <HeadingPairs>
    <vt:vector size="6" baseType="variant">
      <vt:variant>
        <vt:lpstr>Design</vt:lpstr>
      </vt:variant>
      <vt:variant>
        <vt:i4>2</vt:i4>
      </vt:variant>
      <vt:variant>
        <vt:lpstr>Eingebettete OLE-Server</vt:lpstr>
      </vt:variant>
      <vt:variant>
        <vt:i4>1</vt:i4>
      </vt:variant>
      <vt:variant>
        <vt:lpstr>Folientitel</vt:lpstr>
      </vt:variant>
      <vt:variant>
        <vt:i4>35</vt:i4>
      </vt:variant>
    </vt:vector>
  </HeadingPairs>
  <TitlesOfParts>
    <vt:vector size="38" baseType="lpstr">
      <vt:lpstr>Office Theme</vt:lpstr>
      <vt:lpstr>1_Office Theme</vt:lpstr>
      <vt:lpstr>Acrobat Document</vt:lpstr>
      <vt:lpstr>Important : mentions légales – VEUILLEZ LIRE CE QUI SUIT</vt:lpstr>
      <vt:lpstr>Règlement Bois de l’UE – Formation des formateurs</vt:lpstr>
      <vt:lpstr>Contexte historique (1/2)</vt:lpstr>
      <vt:lpstr>Contexte historique (2/2)</vt:lpstr>
      <vt:lpstr>Établissement d’un lien entre forêts et marchés</vt:lpstr>
      <vt:lpstr>Une solution: la certification forestière</vt:lpstr>
      <vt:lpstr>Ce qu’est, en substance, la certification</vt:lpstr>
      <vt:lpstr>Systèmes de certification forestière</vt:lpstr>
      <vt:lpstr>Éléments d’un système de certification forestière</vt:lpstr>
      <vt:lpstr>Normes</vt:lpstr>
      <vt:lpstr>Processus d’élaboration des normes</vt:lpstr>
      <vt:lpstr>Quelles sont les parties prenantes du secteur forestier?</vt:lpstr>
      <vt:lpstr>Certification</vt:lpstr>
      <vt:lpstr>Accréditation</vt:lpstr>
      <vt:lpstr>Chaîne de contrôle (CdC)</vt:lpstr>
      <vt:lpstr>Attestation de certification</vt:lpstr>
      <vt:lpstr>Système de certification</vt:lpstr>
      <vt:lpstr>Deux types de certification</vt:lpstr>
      <vt:lpstr>Systèmes de certification forestière</vt:lpstr>
      <vt:lpstr>Exemples de certificats</vt:lpstr>
      <vt:lpstr>Conseil de soutien de la forêt (Forest Stewardship Council – FSC®)</vt:lpstr>
      <vt:lpstr>Programme de reconnaissance des certifications forestières (PEFC)</vt:lpstr>
      <vt:lpstr>Progression des superficies de forêts certifiées 2000-2012</vt:lpstr>
      <vt:lpstr>Comparaison FSC®/PEFC</vt:lpstr>
      <vt:lpstr>Norme de gestion forestière FSC® : 10 Principes (1/2) </vt:lpstr>
      <vt:lpstr>FSC® – 10 principes révisés (2/2)</vt:lpstr>
      <vt:lpstr>Norme PEFC: Critères (1/2)</vt:lpstr>
      <vt:lpstr>Norme PEFC: Critères (2/2)</vt:lpstr>
      <vt:lpstr>Accréditation: comparaison entre FSC et PEFC</vt:lpstr>
      <vt:lpstr>Certification des chaînes de contrôle</vt:lpstr>
      <vt:lpstr>Rôle de la certification et des systèmes de vérification tierce partie dans le Règlement Bois de l’UE (1/2)</vt:lpstr>
      <vt:lpstr>Rôle de la certification et des systèmes de vérification tierce partie dans le Règlement de l’UE sur le bois (2/2)</vt:lpstr>
      <vt:lpstr>Synthèse</vt:lpstr>
      <vt:lpstr>Synthèse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203</cp:revision>
  <dcterms:created xsi:type="dcterms:W3CDTF">2013-11-14T15:38:49Z</dcterms:created>
  <dcterms:modified xsi:type="dcterms:W3CDTF">2015-02-12T09:45:46Z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